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2" r:id="rId6"/>
    <p:sldId id="263" r:id="rId7"/>
    <p:sldId id="260" r:id="rId8"/>
    <p:sldId id="261" r:id="rId9"/>
    <p:sldId id="265" r:id="rId10"/>
    <p:sldId id="266" r:id="rId11"/>
    <p:sldId id="267" r:id="rId12"/>
    <p:sldId id="268" r:id="rId13"/>
    <p:sldId id="269" r:id="rId14"/>
    <p:sldId id="270" r:id="rId15"/>
    <p:sldId id="271" r:id="rId16"/>
    <p:sldId id="272" r:id="rId17"/>
    <p:sldId id="273" r:id="rId18"/>
    <p:sldId id="275" r:id="rId19"/>
    <p:sldId id="276" r:id="rId20"/>
    <p:sldId id="277" r:id="rId21"/>
    <p:sldId id="278" r:id="rId22"/>
    <p:sldId id="279" r:id="rId23"/>
    <p:sldId id="283" r:id="rId24"/>
    <p:sldId id="285" r:id="rId25"/>
    <p:sldId id="287" r:id="rId26"/>
    <p:sldId id="280" r:id="rId27"/>
    <p:sldId id="281" r:id="rId28"/>
    <p:sldId id="282" r:id="rId29"/>
    <p:sldId id="288" r:id="rId30"/>
    <p:sldId id="289" r:id="rId31"/>
    <p:sldId id="290" r:id="rId32"/>
    <p:sldId id="291" r:id="rId33"/>
    <p:sldId id="292" r:id="rId34"/>
    <p:sldId id="296" r:id="rId35"/>
    <p:sldId id="293" r:id="rId36"/>
    <p:sldId id="29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63" d="100"/>
          <a:sy n="63" d="100"/>
        </p:scale>
        <p:origin x="10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it-IT"/>
              <a:t>Fare clic per modificare lo stile del titolo dello schema</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10/27/2023</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‹N›</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41D2AC3-6A0B-4169-B1EA-E3AE8B351BDD}" type="datetimeFigureOut">
              <a:rPr lang="en-US" dirty="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D4B9363-8B87-41B7-9F8E-64519CBB8F34}" type="datetimeFigureOut">
              <a:rPr lang="en-US" dirty="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AEF5746-5284-4951-9F37-7AE924EDBCB7}" type="datetimeFigureOut">
              <a:rPr lang="en-US" dirty="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2398B29-7265-4A65-A2A4-6703C057B7C1}" type="datetimeFigureOut">
              <a:rPr lang="en-US" dirty="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it-IT"/>
              <a:t>Fare clic per modificare lo stile del titolo dello schema</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28FBA082-94DF-4C4B-A041-6624924AB0A8}" type="datetimeFigureOut">
              <a:rPr lang="en-US" dirty="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it-IT"/>
              <a:t>Fare clic per modificare lo stile del titolo dello schema</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B27686C4-3AB5-4E0C-86CA-FB108C350AA9}" type="datetimeFigureOut">
              <a:rPr lang="en-US" dirty="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it-IT"/>
              <a:t>Fare clic per modificare lo stile del titolo dello schema</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it-IT"/>
              <a:t>Fare clic per modificare lo stile del titolo dello schema</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F7F47CF-67C9-420C-80A5-E2069FF0C2DF}" type="datetimeFigureOut">
              <a:rPr lang="en-US" dirty="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it-IT"/>
              <a:t>Fare clic per modificare lo stile del titolo dello schema</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Content Placeholder 3"/>
          <p:cNvSpPr>
            <a:spLocks noGrp="1"/>
          </p:cNvSpPr>
          <p:nvPr>
            <p:ph sz="quarter" idx="13"/>
          </p:nvPr>
        </p:nvSpPr>
        <p:spPr>
          <a:xfrm>
            <a:off x="685802" y="2861733"/>
            <a:ext cx="5088712" cy="2512852"/>
          </a:xfrm>
        </p:spPr>
        <p:txBody>
          <a:bodyPr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3" name="Content Placeholder 5"/>
          <p:cNvSpPr>
            <a:spLocks noGrp="1"/>
          </p:cNvSpPr>
          <p:nvPr>
            <p:ph sz="quarter" idx="14"/>
          </p:nvPr>
        </p:nvSpPr>
        <p:spPr>
          <a:xfrm>
            <a:off x="5993969" y="2861733"/>
            <a:ext cx="5088713" cy="2512852"/>
          </a:xfrm>
        </p:spPr>
        <p:txBody>
          <a:bodyPr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10/27/2023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10/27/2023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it-IT"/>
              <a:t>Fare clic per modificare lo stile del titolo dello schema</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0C3BFE2-83B7-4B0A-B9D3-AB28331082B3}" type="datetimeFigureOut">
              <a:rPr lang="en-US" dirty="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2EF78E3-FDA3-4D28-AAA2-0B81F349A39D}" type="datetimeFigureOut">
              <a:rPr lang="en-US" dirty="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10/27/2023</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8C1F89-C70D-B83E-3B0C-FE8F97AC4BC1}"/>
              </a:ext>
            </a:extLst>
          </p:cNvPr>
          <p:cNvSpPr>
            <a:spLocks noGrp="1"/>
          </p:cNvSpPr>
          <p:nvPr>
            <p:ph type="ctrTitle"/>
          </p:nvPr>
        </p:nvSpPr>
        <p:spPr/>
        <p:txBody>
          <a:bodyPr/>
          <a:lstStyle/>
          <a:p>
            <a:r>
              <a:rPr lang="it-IT" dirty="0"/>
              <a:t>Duisburg 15-22 ottobre 2023</a:t>
            </a:r>
          </a:p>
        </p:txBody>
      </p:sp>
      <p:sp>
        <p:nvSpPr>
          <p:cNvPr id="3" name="Sottotitolo 2">
            <a:extLst>
              <a:ext uri="{FF2B5EF4-FFF2-40B4-BE49-F238E27FC236}">
                <a16:creationId xmlns:a16="http://schemas.microsoft.com/office/drawing/2014/main" id="{32DAFD2D-F71D-454E-EE64-1BD82D76FF1C}"/>
              </a:ext>
            </a:extLst>
          </p:cNvPr>
          <p:cNvSpPr>
            <a:spLocks noGrp="1"/>
          </p:cNvSpPr>
          <p:nvPr>
            <p:ph type="subTitle" idx="1"/>
          </p:nvPr>
        </p:nvSpPr>
        <p:spPr/>
        <p:txBody>
          <a:bodyPr/>
          <a:lstStyle/>
          <a:p>
            <a:r>
              <a:rPr lang="it-IT" dirty="0"/>
              <a:t>Un’esperienza di JOB </a:t>
            </a:r>
            <a:r>
              <a:rPr lang="it-IT" dirty="0" err="1"/>
              <a:t>Shadowing</a:t>
            </a:r>
            <a:r>
              <a:rPr lang="it-IT" dirty="0"/>
              <a:t> in Germania</a:t>
            </a:r>
          </a:p>
          <a:p>
            <a:endParaRPr lang="it-IT" dirty="0"/>
          </a:p>
        </p:txBody>
      </p:sp>
      <p:pic>
        <p:nvPicPr>
          <p:cNvPr id="4" name="Immagine 3">
            <a:extLst>
              <a:ext uri="{FF2B5EF4-FFF2-40B4-BE49-F238E27FC236}">
                <a16:creationId xmlns:a16="http://schemas.microsoft.com/office/drawing/2014/main" id="{C79AF122-1362-4473-8D1A-9A7FCD63C18F}"/>
              </a:ext>
            </a:extLst>
          </p:cNvPr>
          <p:cNvPicPr>
            <a:picLocks noChangeAspect="1"/>
          </p:cNvPicPr>
          <p:nvPr/>
        </p:nvPicPr>
        <p:blipFill>
          <a:blip r:embed="rId2"/>
          <a:stretch>
            <a:fillRect/>
          </a:stretch>
        </p:blipFill>
        <p:spPr>
          <a:xfrm>
            <a:off x="1670685" y="1230630"/>
            <a:ext cx="2114550" cy="1714500"/>
          </a:xfrm>
          <a:prstGeom prst="rect">
            <a:avLst/>
          </a:prstGeom>
        </p:spPr>
      </p:pic>
    </p:spTree>
    <p:extLst>
      <p:ext uri="{BB962C8B-B14F-4D97-AF65-F5344CB8AC3E}">
        <p14:creationId xmlns:p14="http://schemas.microsoft.com/office/powerpoint/2010/main" val="305975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ppt_w</p:attrName>
                                        </p:attrNameLst>
                                      </p:cBhvr>
                                      <p:tavLst>
                                        <p:tav tm="0" fmla="#ppt_w*sin(2.5*pi*$)">
                                          <p:val>
                                            <p:fltVal val="0"/>
                                          </p:val>
                                        </p:tav>
                                        <p:tav tm="100000">
                                          <p:val>
                                            <p:fltVal val="1"/>
                                          </p:val>
                                        </p:tav>
                                      </p:tavLst>
                                    </p:anim>
                                    <p:anim calcmode="lin" valueType="num">
                                      <p:cBhvr>
                                        <p:cTn id="21"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9C320F-53C4-D281-7DD0-3C894EF87FAE}"/>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1DF58C02-10B2-76A6-B408-0089E0046BE7}"/>
              </a:ext>
            </a:extLst>
          </p:cNvPr>
          <p:cNvPicPr>
            <a:picLocks noGrp="1" noChangeAspect="1"/>
          </p:cNvPicPr>
          <p:nvPr>
            <p:ph sz="quarter" idx="13"/>
          </p:nvPr>
        </p:nvPicPr>
        <p:blipFill>
          <a:blip r:embed="rId2"/>
          <a:stretch>
            <a:fillRect/>
          </a:stretch>
        </p:blipFill>
        <p:spPr>
          <a:xfrm>
            <a:off x="3023726" y="2094230"/>
            <a:ext cx="5871498" cy="3311525"/>
          </a:xfrm>
        </p:spPr>
      </p:pic>
    </p:spTree>
    <p:extLst>
      <p:ext uri="{BB962C8B-B14F-4D97-AF65-F5344CB8AC3E}">
        <p14:creationId xmlns:p14="http://schemas.microsoft.com/office/powerpoint/2010/main" val="266874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139BD8-15EE-AFC7-707E-92EB5180150E}"/>
              </a:ext>
            </a:extLst>
          </p:cNvPr>
          <p:cNvSpPr>
            <a:spLocks noGrp="1"/>
          </p:cNvSpPr>
          <p:nvPr>
            <p:ph type="title"/>
          </p:nvPr>
        </p:nvSpPr>
        <p:spPr/>
        <p:txBody>
          <a:bodyPr>
            <a:normAutofit/>
          </a:bodyPr>
          <a:lstStyle/>
          <a:p>
            <a:r>
              <a:rPr lang="it-IT" dirty="0"/>
              <a:t>…</a:t>
            </a:r>
            <a:r>
              <a:rPr lang="it-IT" sz="3200" dirty="0"/>
              <a:t>e un’evidente, quanto comprensibile, simpatia per </a:t>
            </a:r>
            <a:r>
              <a:rPr lang="it-IT" sz="3200" dirty="0" err="1"/>
              <a:t>l’italia</a:t>
            </a:r>
            <a:endParaRPr lang="it-IT" sz="3200" dirty="0"/>
          </a:p>
        </p:txBody>
      </p:sp>
      <p:pic>
        <p:nvPicPr>
          <p:cNvPr id="5" name="Segnaposto contenuto 4">
            <a:extLst>
              <a:ext uri="{FF2B5EF4-FFF2-40B4-BE49-F238E27FC236}">
                <a16:creationId xmlns:a16="http://schemas.microsoft.com/office/drawing/2014/main" id="{D5492F7E-306B-A926-8616-07BC07D18007}"/>
              </a:ext>
            </a:extLst>
          </p:cNvPr>
          <p:cNvPicPr>
            <a:picLocks noGrp="1" noChangeAspect="1"/>
          </p:cNvPicPr>
          <p:nvPr>
            <p:ph sz="quarter" idx="13"/>
          </p:nvPr>
        </p:nvPicPr>
        <p:blipFill>
          <a:blip r:embed="rId2"/>
          <a:stretch>
            <a:fillRect/>
          </a:stretch>
        </p:blipFill>
        <p:spPr>
          <a:xfrm>
            <a:off x="2947526" y="2063750"/>
            <a:ext cx="5871498" cy="3311525"/>
          </a:xfrm>
        </p:spPr>
      </p:pic>
    </p:spTree>
    <p:extLst>
      <p:ext uri="{BB962C8B-B14F-4D97-AF65-F5344CB8AC3E}">
        <p14:creationId xmlns:p14="http://schemas.microsoft.com/office/powerpoint/2010/main" val="2348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C38DED-D3C6-3A99-4064-DF82D63326AC}"/>
              </a:ext>
            </a:extLst>
          </p:cNvPr>
          <p:cNvSpPr>
            <a:spLocks noGrp="1"/>
          </p:cNvSpPr>
          <p:nvPr>
            <p:ph type="title"/>
          </p:nvPr>
        </p:nvSpPr>
        <p:spPr/>
        <p:txBody>
          <a:bodyPr/>
          <a:lstStyle/>
          <a:p>
            <a:r>
              <a:rPr lang="it-IT" dirty="0"/>
              <a:t>Grande è l’attenzione per il verde </a:t>
            </a:r>
          </a:p>
        </p:txBody>
      </p:sp>
      <p:pic>
        <p:nvPicPr>
          <p:cNvPr id="5" name="Segnaposto contenuto 4">
            <a:extLst>
              <a:ext uri="{FF2B5EF4-FFF2-40B4-BE49-F238E27FC236}">
                <a16:creationId xmlns:a16="http://schemas.microsoft.com/office/drawing/2014/main" id="{8AD0757C-4065-DC6A-629C-2C00D0800FFB}"/>
              </a:ext>
            </a:extLst>
          </p:cNvPr>
          <p:cNvPicPr>
            <a:picLocks noGrp="1" noChangeAspect="1"/>
          </p:cNvPicPr>
          <p:nvPr>
            <p:ph sz="quarter" idx="13"/>
          </p:nvPr>
        </p:nvPicPr>
        <p:blipFill>
          <a:blip r:embed="rId2"/>
          <a:stretch>
            <a:fillRect/>
          </a:stretch>
        </p:blipFill>
        <p:spPr>
          <a:xfrm>
            <a:off x="2627486" y="2002790"/>
            <a:ext cx="5871498" cy="3311525"/>
          </a:xfrm>
        </p:spPr>
      </p:pic>
    </p:spTree>
    <p:extLst>
      <p:ext uri="{BB962C8B-B14F-4D97-AF65-F5344CB8AC3E}">
        <p14:creationId xmlns:p14="http://schemas.microsoft.com/office/powerpoint/2010/main" val="201390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BBB5D2-2F10-33F3-20F3-A3C87CFA61A8}"/>
              </a:ext>
            </a:extLst>
          </p:cNvPr>
          <p:cNvSpPr>
            <a:spLocks noGrp="1"/>
          </p:cNvSpPr>
          <p:nvPr>
            <p:ph type="title"/>
          </p:nvPr>
        </p:nvSpPr>
        <p:spPr/>
        <p:txBody>
          <a:bodyPr/>
          <a:lstStyle/>
          <a:p>
            <a:endParaRPr lang="it-IT" dirty="0"/>
          </a:p>
        </p:txBody>
      </p:sp>
      <p:pic>
        <p:nvPicPr>
          <p:cNvPr id="5" name="Segnaposto contenuto 4">
            <a:extLst>
              <a:ext uri="{FF2B5EF4-FFF2-40B4-BE49-F238E27FC236}">
                <a16:creationId xmlns:a16="http://schemas.microsoft.com/office/drawing/2014/main" id="{1D0D92DC-D0ED-2B75-9349-A8D13BBF2CFB}"/>
              </a:ext>
            </a:extLst>
          </p:cNvPr>
          <p:cNvPicPr>
            <a:picLocks noGrp="1" noChangeAspect="1"/>
          </p:cNvPicPr>
          <p:nvPr>
            <p:ph sz="quarter" idx="13"/>
          </p:nvPr>
        </p:nvPicPr>
        <p:blipFill>
          <a:blip r:embed="rId2"/>
          <a:stretch>
            <a:fillRect/>
          </a:stretch>
        </p:blipFill>
        <p:spPr>
          <a:xfrm>
            <a:off x="2947526" y="2063750"/>
            <a:ext cx="5871498" cy="3311525"/>
          </a:xfrm>
        </p:spPr>
      </p:pic>
    </p:spTree>
    <p:extLst>
      <p:ext uri="{BB962C8B-B14F-4D97-AF65-F5344CB8AC3E}">
        <p14:creationId xmlns:p14="http://schemas.microsoft.com/office/powerpoint/2010/main" val="1075060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A338B9-0800-F552-65D6-BECF7358D5DE}"/>
              </a:ext>
            </a:extLst>
          </p:cNvPr>
          <p:cNvSpPr>
            <a:spLocks noGrp="1"/>
          </p:cNvSpPr>
          <p:nvPr>
            <p:ph type="title"/>
          </p:nvPr>
        </p:nvSpPr>
        <p:spPr/>
        <p:txBody>
          <a:bodyPr/>
          <a:lstStyle/>
          <a:p>
            <a:r>
              <a:rPr lang="it-IT" dirty="0"/>
              <a:t>Accoglienza all’italiana</a:t>
            </a:r>
          </a:p>
        </p:txBody>
      </p:sp>
      <p:sp>
        <p:nvSpPr>
          <p:cNvPr id="3" name="Segnaposto contenuto 2">
            <a:extLst>
              <a:ext uri="{FF2B5EF4-FFF2-40B4-BE49-F238E27FC236}">
                <a16:creationId xmlns:a16="http://schemas.microsoft.com/office/drawing/2014/main" id="{74B6EDC7-0947-CFB5-16DB-CB82A3672725}"/>
              </a:ext>
            </a:extLst>
          </p:cNvPr>
          <p:cNvSpPr>
            <a:spLocks noGrp="1"/>
          </p:cNvSpPr>
          <p:nvPr>
            <p:ph sz="quarter" idx="13"/>
          </p:nvPr>
        </p:nvSpPr>
        <p:spPr/>
        <p:txBody>
          <a:bodyPr/>
          <a:lstStyle/>
          <a:p>
            <a:pPr algn="just"/>
            <a:r>
              <a:rPr lang="it-IT" dirty="0">
                <a:latin typeface="Times New Roman" panose="02020603050405020304" pitchFamily="18" charset="0"/>
                <a:cs typeface="Times New Roman" panose="02020603050405020304" pitchFamily="18" charset="0"/>
              </a:rPr>
              <a:t>Ad accoglierci sono stati il professore Achim </a:t>
            </a:r>
            <a:r>
              <a:rPr lang="it-IT" dirty="0" err="1">
                <a:latin typeface="Times New Roman" panose="02020603050405020304" pitchFamily="18" charset="0"/>
                <a:cs typeface="Times New Roman" panose="02020603050405020304" pitchFamily="18" charset="0"/>
              </a:rPr>
              <a:t>Jahn</a:t>
            </a:r>
            <a:r>
              <a:rPr lang="it-IT" dirty="0">
                <a:latin typeface="Times New Roman" panose="02020603050405020304" pitchFamily="18" charset="0"/>
                <a:cs typeface="Times New Roman" panose="02020603050405020304" pitchFamily="18" charset="0"/>
              </a:rPr>
              <a:t>, che è stata la nostra preziosa guida a </a:t>
            </a:r>
            <a:r>
              <a:rPr lang="it-IT" dirty="0" err="1">
                <a:latin typeface="Times New Roman" panose="02020603050405020304" pitchFamily="18" charset="0"/>
                <a:cs typeface="Times New Roman" panose="02020603050405020304" pitchFamily="18" charset="0"/>
              </a:rPr>
              <a:t>duisburg</a:t>
            </a:r>
            <a:r>
              <a:rPr lang="it-IT" dirty="0">
                <a:latin typeface="Times New Roman" panose="02020603050405020304" pitchFamily="18" charset="0"/>
                <a:cs typeface="Times New Roman" panose="02020603050405020304" pitchFamily="18" charset="0"/>
              </a:rPr>
              <a:t>, il vice preside martin </a:t>
            </a:r>
            <a:r>
              <a:rPr lang="it-IT" dirty="0" err="1">
                <a:latin typeface="Times New Roman" panose="02020603050405020304" pitchFamily="18" charset="0"/>
                <a:cs typeface="Times New Roman" panose="02020603050405020304" pitchFamily="18" charset="0"/>
              </a:rPr>
              <a:t>goerlich</a:t>
            </a:r>
            <a:r>
              <a:rPr lang="it-IT" dirty="0">
                <a:latin typeface="Times New Roman" panose="02020603050405020304" pitchFamily="18" charset="0"/>
                <a:cs typeface="Times New Roman" panose="02020603050405020304" pitchFamily="18" charset="0"/>
              </a:rPr>
              <a:t> e la preside,  o meglio </a:t>
            </a:r>
            <a:r>
              <a:rPr lang="it-IT" dirty="0" err="1">
                <a:latin typeface="Times New Roman" panose="02020603050405020304" pitchFamily="18" charset="0"/>
                <a:cs typeface="Times New Roman" panose="02020603050405020304" pitchFamily="18" charset="0"/>
              </a:rPr>
              <a:t>schulleiterin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benedikte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herrmann</a:t>
            </a:r>
            <a:r>
              <a:rPr lang="it-IT" dirty="0">
                <a:latin typeface="Times New Roman" panose="02020603050405020304" pitchFamily="18" charset="0"/>
                <a:cs typeface="Times New Roman" panose="02020603050405020304" pitchFamily="18" charset="0"/>
              </a:rPr>
              <a:t>. Grazie a loro e a tutto il personale della scuola ci siamo sentiti a casa, nonostante le ben comprensibili difficoltà linguistiche.</a:t>
            </a:r>
          </a:p>
        </p:txBody>
      </p:sp>
    </p:spTree>
    <p:extLst>
      <p:ext uri="{BB962C8B-B14F-4D97-AF65-F5344CB8AC3E}">
        <p14:creationId xmlns:p14="http://schemas.microsoft.com/office/powerpoint/2010/main" val="145149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A89CD3-9106-7487-FDB2-DF712D56C5CE}"/>
              </a:ext>
            </a:extLst>
          </p:cNvPr>
          <p:cNvSpPr>
            <a:spLocks noGrp="1"/>
          </p:cNvSpPr>
          <p:nvPr>
            <p:ph type="title"/>
          </p:nvPr>
        </p:nvSpPr>
        <p:spPr/>
        <p:txBody>
          <a:bodyPr>
            <a:normAutofit/>
          </a:bodyPr>
          <a:lstStyle/>
          <a:p>
            <a:pPr algn="ctr"/>
            <a:r>
              <a:rPr lang="it-IT" sz="2400" dirty="0"/>
              <a:t>Incontro tra presidi: la preside tedesca, </a:t>
            </a:r>
            <a:r>
              <a:rPr lang="it-IT" sz="2400" dirty="0" err="1"/>
              <a:t>benedikte</a:t>
            </a:r>
            <a:r>
              <a:rPr lang="it-IT" sz="2400" dirty="0"/>
              <a:t>, e la preside italiana, </a:t>
            </a:r>
            <a:r>
              <a:rPr lang="it-IT" sz="2400" dirty="0" err="1"/>
              <a:t>teresa</a:t>
            </a:r>
            <a:r>
              <a:rPr lang="it-IT" sz="2400" dirty="0"/>
              <a:t>, dirigente della scuola capofila, il liceo </a:t>
            </a:r>
            <a:r>
              <a:rPr lang="it-IT" sz="2400" dirty="0" err="1"/>
              <a:t>sciascia</a:t>
            </a:r>
            <a:r>
              <a:rPr lang="it-IT" sz="2400" dirty="0"/>
              <a:t>-fermi</a:t>
            </a:r>
          </a:p>
        </p:txBody>
      </p:sp>
      <p:pic>
        <p:nvPicPr>
          <p:cNvPr id="5" name="Segnaposto contenuto 4">
            <a:extLst>
              <a:ext uri="{FF2B5EF4-FFF2-40B4-BE49-F238E27FC236}">
                <a16:creationId xmlns:a16="http://schemas.microsoft.com/office/drawing/2014/main" id="{D2236F0D-15E5-5150-A20A-D5F119A81E13}"/>
              </a:ext>
            </a:extLst>
          </p:cNvPr>
          <p:cNvPicPr>
            <a:picLocks noGrp="1" noChangeAspect="1"/>
          </p:cNvPicPr>
          <p:nvPr>
            <p:ph sz="quarter" idx="13"/>
          </p:nvPr>
        </p:nvPicPr>
        <p:blipFill>
          <a:blip r:embed="rId2"/>
          <a:stretch>
            <a:fillRect/>
          </a:stretch>
        </p:blipFill>
        <p:spPr>
          <a:xfrm>
            <a:off x="4572000" y="2002790"/>
            <a:ext cx="2199405" cy="3311525"/>
          </a:xfrm>
        </p:spPr>
      </p:pic>
    </p:spTree>
    <p:extLst>
      <p:ext uri="{BB962C8B-B14F-4D97-AF65-F5344CB8AC3E}">
        <p14:creationId xmlns:p14="http://schemas.microsoft.com/office/powerpoint/2010/main" val="15404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32CEDF-2973-FEB7-B983-306F8AB004F4}"/>
              </a:ext>
            </a:extLst>
          </p:cNvPr>
          <p:cNvSpPr>
            <a:spLocks noGrp="1"/>
          </p:cNvSpPr>
          <p:nvPr>
            <p:ph type="title"/>
          </p:nvPr>
        </p:nvSpPr>
        <p:spPr/>
        <p:txBody>
          <a:bodyPr/>
          <a:lstStyle/>
          <a:p>
            <a:endParaRPr lang="it-IT" dirty="0"/>
          </a:p>
        </p:txBody>
      </p:sp>
      <p:pic>
        <p:nvPicPr>
          <p:cNvPr id="11" name="Segnaposto contenuto 10">
            <a:extLst>
              <a:ext uri="{FF2B5EF4-FFF2-40B4-BE49-F238E27FC236}">
                <a16:creationId xmlns:a16="http://schemas.microsoft.com/office/drawing/2014/main" id="{5818563A-7758-03EC-B10D-6C7BC114894D}"/>
              </a:ext>
            </a:extLst>
          </p:cNvPr>
          <p:cNvPicPr>
            <a:picLocks noGrp="1" noChangeAspect="1"/>
          </p:cNvPicPr>
          <p:nvPr>
            <p:ph sz="quarter" idx="13"/>
          </p:nvPr>
        </p:nvPicPr>
        <p:blipFill>
          <a:blip r:embed="rId2"/>
          <a:stretch>
            <a:fillRect/>
          </a:stretch>
        </p:blipFill>
        <p:spPr>
          <a:xfrm>
            <a:off x="4370305" y="1926590"/>
            <a:ext cx="1867700" cy="3311525"/>
          </a:xfrm>
        </p:spPr>
      </p:pic>
    </p:spTree>
    <p:extLst>
      <p:ext uri="{BB962C8B-B14F-4D97-AF65-F5344CB8AC3E}">
        <p14:creationId xmlns:p14="http://schemas.microsoft.com/office/powerpoint/2010/main" val="255689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A2945C-1DE4-36FB-CBC5-AF60D7807B1E}"/>
              </a:ext>
            </a:extLst>
          </p:cNvPr>
          <p:cNvSpPr>
            <a:spLocks noGrp="1"/>
          </p:cNvSpPr>
          <p:nvPr>
            <p:ph type="title"/>
          </p:nvPr>
        </p:nvSpPr>
        <p:spPr/>
        <p:txBody>
          <a:bodyPr>
            <a:normAutofit/>
          </a:bodyPr>
          <a:lstStyle/>
          <a:p>
            <a:r>
              <a:rPr lang="it-IT" dirty="0"/>
              <a:t>IL sistema scolastico tedesco</a:t>
            </a:r>
          </a:p>
        </p:txBody>
      </p:sp>
      <p:pic>
        <p:nvPicPr>
          <p:cNvPr id="6" name="Segnaposto contenuto 5">
            <a:extLst>
              <a:ext uri="{FF2B5EF4-FFF2-40B4-BE49-F238E27FC236}">
                <a16:creationId xmlns:a16="http://schemas.microsoft.com/office/drawing/2014/main" id="{07435D41-1EA4-C843-EF07-DA042180B79C}"/>
              </a:ext>
            </a:extLst>
          </p:cNvPr>
          <p:cNvPicPr>
            <a:picLocks noGrp="1" noChangeAspect="1"/>
          </p:cNvPicPr>
          <p:nvPr>
            <p:ph sz="quarter" idx="13"/>
          </p:nvPr>
        </p:nvPicPr>
        <p:blipFill>
          <a:blip r:embed="rId2"/>
          <a:stretch>
            <a:fillRect/>
          </a:stretch>
        </p:blipFill>
        <p:spPr>
          <a:xfrm>
            <a:off x="4668220" y="1972310"/>
            <a:ext cx="2277710" cy="3311525"/>
          </a:xfrm>
          <a:prstGeom prst="rect">
            <a:avLst/>
          </a:prstGeom>
        </p:spPr>
      </p:pic>
    </p:spTree>
    <p:extLst>
      <p:ext uri="{BB962C8B-B14F-4D97-AF65-F5344CB8AC3E}">
        <p14:creationId xmlns:p14="http://schemas.microsoft.com/office/powerpoint/2010/main" val="82614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439832-7264-3005-6239-C4A860F2BC5C}"/>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7E12BEBA-AB42-7308-67C9-91E8A7D3FBD7}"/>
              </a:ext>
            </a:extLst>
          </p:cNvPr>
          <p:cNvSpPr>
            <a:spLocks noGrp="1"/>
          </p:cNvSpPr>
          <p:nvPr>
            <p:ph sz="quarter" idx="13"/>
          </p:nvPr>
        </p:nvSpPr>
        <p:spPr>
          <a:xfrm>
            <a:off x="685800" y="1661160"/>
            <a:ext cx="5088714" cy="3713425"/>
          </a:xfrm>
        </p:spPr>
        <p:txBody>
          <a:bodyPr>
            <a:noAutofit/>
          </a:bodyPr>
          <a:lstStyle/>
          <a:p>
            <a:r>
              <a:rPr lang="it-IT" sz="1400" dirty="0">
                <a:latin typeface="Times New Roman" panose="02020603050405020304" pitchFamily="18" charset="0"/>
                <a:cs typeface="Times New Roman" panose="02020603050405020304" pitchFamily="18" charset="0"/>
              </a:rPr>
              <a:t>Il sistema educativo e scolastico tedesco viene stabilito dagli stati federali (</a:t>
            </a:r>
            <a:r>
              <a:rPr lang="it-IT" sz="1400" dirty="0" err="1">
                <a:latin typeface="Times New Roman" panose="02020603050405020304" pitchFamily="18" charset="0"/>
                <a:cs typeface="Times New Roman" panose="02020603050405020304" pitchFamily="18" charset="0"/>
              </a:rPr>
              <a:t>Länder</a:t>
            </a:r>
            <a:r>
              <a:rPr lang="it-IT" sz="1400" dirty="0">
                <a:latin typeface="Times New Roman" panose="02020603050405020304" pitchFamily="18" charset="0"/>
                <a:cs typeface="Times New Roman" panose="02020603050405020304" pitchFamily="18" charset="0"/>
              </a:rPr>
              <a:t>). Esso suddivide i percorsi formativi in categorie ben precise e abbastanza rigide. Esistono anche in Germania scuole sia pubbliche sia private, ma anche queste ultime devono conformarsi alle normative ufficiali dei </a:t>
            </a:r>
            <a:r>
              <a:rPr lang="it-IT" sz="1400" dirty="0" err="1">
                <a:latin typeface="Times New Roman" panose="02020603050405020304" pitchFamily="18" charset="0"/>
                <a:cs typeface="Times New Roman" panose="02020603050405020304" pitchFamily="18" charset="0"/>
              </a:rPr>
              <a:t>Länder</a:t>
            </a:r>
            <a:r>
              <a:rPr lang="it-IT" sz="1400" dirty="0">
                <a:latin typeface="Times New Roman" panose="02020603050405020304" pitchFamily="18" charset="0"/>
                <a:cs typeface="Times New Roman" panose="02020603050405020304" pitchFamily="18" charset="0"/>
              </a:rPr>
              <a:t> di rispettiva appartenenza territoriale.</a:t>
            </a:r>
          </a:p>
          <a:p>
            <a:r>
              <a:rPr lang="it-IT" sz="1400" dirty="0">
                <a:latin typeface="Times New Roman" panose="02020603050405020304" pitchFamily="18" charset="0"/>
                <a:cs typeface="Times New Roman" panose="02020603050405020304" pitchFamily="18" charset="0"/>
              </a:rPr>
              <a:t>Gli stati federali si accordano su punti comuni generali dell’istruzione, quelli più importanti, che devono risultare identici in tutta la Germania (come ad esempio la durata della scuola dell’obbligo, il calendario </a:t>
            </a:r>
            <a:r>
              <a:rPr lang="it-IT" sz="1400" dirty="0" err="1">
                <a:latin typeface="Times New Roman" panose="02020603050405020304" pitchFamily="18" charset="0"/>
                <a:cs typeface="Times New Roman" panose="02020603050405020304" pitchFamily="18" charset="0"/>
              </a:rPr>
              <a:t>ect</a:t>
            </a:r>
            <a:r>
              <a:rPr lang="it-IT" sz="1400" dirty="0">
                <a:latin typeface="Times New Roman" panose="02020603050405020304" pitchFamily="18" charset="0"/>
                <a:cs typeface="Times New Roman" panose="02020603050405020304" pitchFamily="18" charset="0"/>
              </a:rPr>
              <a:t>.).</a:t>
            </a:r>
          </a:p>
        </p:txBody>
      </p:sp>
      <p:sp>
        <p:nvSpPr>
          <p:cNvPr id="4" name="Segnaposto contenuto 3">
            <a:extLst>
              <a:ext uri="{FF2B5EF4-FFF2-40B4-BE49-F238E27FC236}">
                <a16:creationId xmlns:a16="http://schemas.microsoft.com/office/drawing/2014/main" id="{F39DA3D5-6CCD-B653-A906-0B2E5E82CCC5}"/>
              </a:ext>
            </a:extLst>
          </p:cNvPr>
          <p:cNvSpPr>
            <a:spLocks noGrp="1"/>
          </p:cNvSpPr>
          <p:nvPr>
            <p:ph sz="quarter" idx="14"/>
          </p:nvPr>
        </p:nvSpPr>
        <p:spPr>
          <a:xfrm>
            <a:off x="5993971" y="1691640"/>
            <a:ext cx="5086538" cy="3682945"/>
          </a:xfrm>
        </p:spPr>
        <p:txBody>
          <a:bodyPr>
            <a:normAutofit lnSpcReduction="10000"/>
          </a:bodyPr>
          <a:lstStyle/>
          <a:p>
            <a:pPr algn="just"/>
            <a:r>
              <a:rPr lang="it-IT" sz="1900" dirty="0">
                <a:latin typeface="Times New Roman" panose="02020603050405020304" pitchFamily="18" charset="0"/>
                <a:cs typeface="Times New Roman" panose="02020603050405020304" pitchFamily="18" charset="0"/>
              </a:rPr>
              <a:t>La prima tappa è la </a:t>
            </a:r>
            <a:r>
              <a:rPr lang="it-IT" sz="1900" dirty="0" err="1">
                <a:latin typeface="Times New Roman" panose="02020603050405020304" pitchFamily="18" charset="0"/>
                <a:cs typeface="Times New Roman" panose="02020603050405020304" pitchFamily="18" charset="0"/>
              </a:rPr>
              <a:t>Kinderkrippe</a:t>
            </a:r>
            <a:r>
              <a:rPr lang="it-IT" sz="1900" dirty="0">
                <a:latin typeface="Times New Roman" panose="02020603050405020304" pitchFamily="18" charset="0"/>
                <a:cs typeface="Times New Roman" panose="02020603050405020304" pitchFamily="18" charset="0"/>
              </a:rPr>
              <a:t>, per i bambini fino a tre anni, poi segue il Kindergarten, ovvero la scuola materna. Non è obbligatoria (come la </a:t>
            </a:r>
            <a:r>
              <a:rPr lang="it-IT" sz="1900" dirty="0" err="1">
                <a:latin typeface="Times New Roman" panose="02020603050405020304" pitchFamily="18" charset="0"/>
                <a:cs typeface="Times New Roman" panose="02020603050405020304" pitchFamily="18" charset="0"/>
              </a:rPr>
              <a:t>Kinderkrippe</a:t>
            </a:r>
            <a:r>
              <a:rPr lang="it-IT" sz="1900" dirty="0">
                <a:latin typeface="Times New Roman" panose="02020603050405020304" pitchFamily="18" charset="0"/>
                <a:cs typeface="Times New Roman" panose="02020603050405020304" pitchFamily="18" charset="0"/>
              </a:rPr>
              <a:t>) e racchiude la fascia d’età che va dai tre ai sei anni. In alcuni </a:t>
            </a:r>
            <a:r>
              <a:rPr lang="it-IT" sz="1900" dirty="0" err="1">
                <a:latin typeface="Times New Roman" panose="02020603050405020304" pitchFamily="18" charset="0"/>
                <a:cs typeface="Times New Roman" panose="02020603050405020304" pitchFamily="18" charset="0"/>
              </a:rPr>
              <a:t>Länder</a:t>
            </a:r>
            <a:r>
              <a:rPr lang="it-IT" sz="1900" dirty="0">
                <a:latin typeface="Times New Roman" panose="02020603050405020304" pitchFamily="18" charset="0"/>
                <a:cs typeface="Times New Roman" panose="02020603050405020304" pitchFamily="18" charset="0"/>
              </a:rPr>
              <a:t> sono create le </a:t>
            </a:r>
            <a:r>
              <a:rPr lang="it-IT" sz="1900" dirty="0" err="1">
                <a:latin typeface="Times New Roman" panose="02020603050405020304" pitchFamily="18" charset="0"/>
                <a:cs typeface="Times New Roman" panose="02020603050405020304" pitchFamily="18" charset="0"/>
              </a:rPr>
              <a:t>Vorklassen</a:t>
            </a:r>
            <a:r>
              <a:rPr lang="it-IT" sz="1900" dirty="0">
                <a:latin typeface="Times New Roman" panose="02020603050405020304" pitchFamily="18" charset="0"/>
                <a:cs typeface="Times New Roman" panose="02020603050405020304" pitchFamily="18" charset="0"/>
              </a:rPr>
              <a:t>, ovvero delle classi pre-scuola in sostituzione dell’ultimo anno di Kindergarten</a:t>
            </a:r>
            <a:r>
              <a:rPr lang="it-IT" dirty="0"/>
              <a:t>.</a:t>
            </a:r>
          </a:p>
        </p:txBody>
      </p:sp>
    </p:spTree>
    <p:extLst>
      <p:ext uri="{BB962C8B-B14F-4D97-AF65-F5344CB8AC3E}">
        <p14:creationId xmlns:p14="http://schemas.microsoft.com/office/powerpoint/2010/main" val="10447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0D1A9C-6FE4-5674-E145-6DB84EE0028A}"/>
              </a:ext>
            </a:extLst>
          </p:cNvPr>
          <p:cNvSpPr>
            <a:spLocks noGrp="1"/>
          </p:cNvSpPr>
          <p:nvPr>
            <p:ph type="title"/>
          </p:nvPr>
        </p:nvSpPr>
        <p:spPr/>
        <p:txBody>
          <a:bodyPr>
            <a:normAutofit fontScale="90000"/>
          </a:bodyPr>
          <a:lstStyle/>
          <a:p>
            <a:r>
              <a:rPr lang="it-IT" dirty="0"/>
              <a:t>La scuola elementare (</a:t>
            </a:r>
            <a:r>
              <a:rPr lang="it-IT" dirty="0" err="1"/>
              <a:t>Grundschule</a:t>
            </a:r>
            <a:r>
              <a:rPr lang="it-IT" dirty="0"/>
              <a:t>):</a:t>
            </a:r>
          </a:p>
        </p:txBody>
      </p:sp>
      <p:sp>
        <p:nvSpPr>
          <p:cNvPr id="3" name="Segnaposto contenuto 2">
            <a:extLst>
              <a:ext uri="{FF2B5EF4-FFF2-40B4-BE49-F238E27FC236}">
                <a16:creationId xmlns:a16="http://schemas.microsoft.com/office/drawing/2014/main" id="{B87055F5-DCE7-0935-AC28-AD3A2826F21C}"/>
              </a:ext>
            </a:extLst>
          </p:cNvPr>
          <p:cNvSpPr>
            <a:spLocks noGrp="1"/>
          </p:cNvSpPr>
          <p:nvPr>
            <p:ph sz="quarter" idx="13"/>
          </p:nvPr>
        </p:nvSpPr>
        <p:spPr>
          <a:xfrm>
            <a:off x="685800" y="1615440"/>
            <a:ext cx="5088714" cy="3759145"/>
          </a:xfrm>
        </p:spPr>
        <p:txBody>
          <a:bodyPr>
            <a:noAutofit/>
          </a:bodyPr>
          <a:lstStyle/>
          <a:p>
            <a:r>
              <a:rPr lang="it-IT" sz="1400" dirty="0">
                <a:latin typeface="Times New Roman" panose="02020603050405020304" pitchFamily="18" charset="0"/>
                <a:cs typeface="Times New Roman" panose="02020603050405020304" pitchFamily="18" charset="0"/>
              </a:rPr>
              <a:t>Dura quattro anni, si studiano le materie come scrittura, lettura,  aritmetica, arte, musica, sport, religione e le scienze naturali/sociali. Dalla terza classe viene introdotta una lingua straniera, solitamente l’inglese, in alcune regioni anche dalla prima classe elementare. In questo livello d’istruzione tutti gli allievi raggiungono uno standard di requisiti necessari per il proseguimento degli studi. Alla conclusione della </a:t>
            </a:r>
            <a:r>
              <a:rPr lang="it-IT" sz="1400" dirty="0" err="1">
                <a:latin typeface="Times New Roman" panose="02020603050405020304" pitchFamily="18" charset="0"/>
                <a:cs typeface="Times New Roman" panose="02020603050405020304" pitchFamily="18" charset="0"/>
              </a:rPr>
              <a:t>Grundschule</a:t>
            </a:r>
            <a:r>
              <a:rPr lang="it-IT" sz="1400" dirty="0">
                <a:latin typeface="Times New Roman" panose="02020603050405020304" pitchFamily="18" charset="0"/>
                <a:cs typeface="Times New Roman" panose="02020603050405020304" pitchFamily="18" charset="0"/>
              </a:rPr>
              <a:t> non ci sono esami. Si consiglia alla famiglia e allo studente un indirizzo di studi secondario appropriato alle capacità dimostrate dall’alunno.</a:t>
            </a:r>
          </a:p>
        </p:txBody>
      </p:sp>
      <p:sp>
        <p:nvSpPr>
          <p:cNvPr id="4" name="Segnaposto contenuto 3">
            <a:extLst>
              <a:ext uri="{FF2B5EF4-FFF2-40B4-BE49-F238E27FC236}">
                <a16:creationId xmlns:a16="http://schemas.microsoft.com/office/drawing/2014/main" id="{C7A32C73-C46A-7D29-809A-024BDA763CD1}"/>
              </a:ext>
            </a:extLst>
          </p:cNvPr>
          <p:cNvSpPr>
            <a:spLocks noGrp="1"/>
          </p:cNvSpPr>
          <p:nvPr>
            <p:ph sz="quarter" idx="14"/>
          </p:nvPr>
        </p:nvSpPr>
        <p:spPr>
          <a:xfrm>
            <a:off x="5993971" y="1645920"/>
            <a:ext cx="5086538" cy="3728665"/>
          </a:xfrm>
        </p:spPr>
        <p:txBody>
          <a:bodyPr>
            <a:normAutofit fontScale="92500"/>
          </a:bodyPr>
          <a:lstStyle/>
          <a:p>
            <a:r>
              <a:rPr lang="it-IT" dirty="0">
                <a:latin typeface="Times New Roman" panose="02020603050405020304" pitchFamily="18" charset="0"/>
                <a:cs typeface="Times New Roman" panose="02020603050405020304" pitchFamily="18" charset="0"/>
              </a:rPr>
              <a:t>In Germania quindi lo studente sceglie già all’età di dieci anni il percorso del suo futuro, cosa che in Italia accade a quattordici anni. In caso venga scelta dalla famiglia una scuola di ordine superiore rispetto a quanto consigliato, l’alunno dovrà sostenere un test d’ammissione nella nuova scuola.</a:t>
            </a:r>
          </a:p>
        </p:txBody>
      </p:sp>
    </p:spTree>
    <p:extLst>
      <p:ext uri="{BB962C8B-B14F-4D97-AF65-F5344CB8AC3E}">
        <p14:creationId xmlns:p14="http://schemas.microsoft.com/office/powerpoint/2010/main" val="14333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3D6D00-11D5-CE99-1AA7-924775FC3B28}"/>
              </a:ext>
            </a:extLst>
          </p:cNvPr>
          <p:cNvSpPr>
            <a:spLocks noGrp="1"/>
          </p:cNvSpPr>
          <p:nvPr>
            <p:ph type="title"/>
          </p:nvPr>
        </p:nvSpPr>
        <p:spPr/>
        <p:txBody>
          <a:bodyPr/>
          <a:lstStyle/>
          <a:p>
            <a:r>
              <a:rPr lang="it-IT" dirty="0"/>
              <a:t>AREA INTERNA </a:t>
            </a:r>
            <a:r>
              <a:rPr lang="it-IT" dirty="0" err="1"/>
              <a:t>NEBRODI-cos’è</a:t>
            </a:r>
            <a:endParaRPr lang="it-IT" dirty="0"/>
          </a:p>
        </p:txBody>
      </p:sp>
      <p:sp>
        <p:nvSpPr>
          <p:cNvPr id="3" name="Segnaposto contenuto 2">
            <a:extLst>
              <a:ext uri="{FF2B5EF4-FFF2-40B4-BE49-F238E27FC236}">
                <a16:creationId xmlns:a16="http://schemas.microsoft.com/office/drawing/2014/main" id="{AD9894E3-7DE7-CD1C-9BE3-DE62EB7CD0C7}"/>
              </a:ext>
            </a:extLst>
          </p:cNvPr>
          <p:cNvSpPr>
            <a:spLocks noGrp="1"/>
          </p:cNvSpPr>
          <p:nvPr>
            <p:ph sz="quarter" idx="13"/>
          </p:nvPr>
        </p:nvSpPr>
        <p:spPr/>
        <p:txBody>
          <a:bodyPr>
            <a:noAutofit/>
          </a:bodyPr>
          <a:lstStyle/>
          <a:p>
            <a:pPr algn="just"/>
            <a:r>
              <a:rPr lang="it-IT" sz="1800" dirty="0">
                <a:latin typeface="Times New Roman" panose="02020603050405020304" pitchFamily="18" charset="0"/>
                <a:cs typeface="Times New Roman" panose="02020603050405020304" pitchFamily="18" charset="0"/>
              </a:rPr>
              <a:t>Il nostro istituto comprensivo ha fatto parte, insieme ad altre 14 scuole comprese tra S. </a:t>
            </a:r>
            <a:r>
              <a:rPr lang="it-IT" sz="1800" dirty="0" err="1">
                <a:latin typeface="Times New Roman" panose="02020603050405020304" pitchFamily="18" charset="0"/>
                <a:cs typeface="Times New Roman" panose="02020603050405020304" pitchFamily="18" charset="0"/>
              </a:rPr>
              <a:t>stefano</a:t>
            </a:r>
            <a:r>
              <a:rPr lang="it-IT" sz="1800" dirty="0">
                <a:latin typeface="Times New Roman" panose="02020603050405020304" pitchFamily="18" charset="0"/>
                <a:cs typeface="Times New Roman" panose="02020603050405020304" pitchFamily="18" charset="0"/>
              </a:rPr>
              <a:t> e naso, di un progetto denominato </a:t>
            </a:r>
            <a:r>
              <a:rPr lang="it-IT" sz="1800" b="1" dirty="0">
                <a:latin typeface="Times New Roman" panose="02020603050405020304" pitchFamily="18" charset="0"/>
                <a:cs typeface="Times New Roman" panose="02020603050405020304" pitchFamily="18" charset="0"/>
              </a:rPr>
              <a:t>area interna </a:t>
            </a:r>
            <a:r>
              <a:rPr lang="it-IT" sz="1800" b="1" dirty="0" err="1">
                <a:latin typeface="Times New Roman" panose="02020603050405020304" pitchFamily="18" charset="0"/>
                <a:cs typeface="Times New Roman" panose="02020603050405020304" pitchFamily="18" charset="0"/>
              </a:rPr>
              <a:t>nebrodi</a:t>
            </a:r>
            <a:r>
              <a:rPr lang="it-IT" sz="1800" dirty="0">
                <a:latin typeface="Times New Roman" panose="02020603050405020304" pitchFamily="18" charset="0"/>
                <a:cs typeface="Times New Roman" panose="02020603050405020304" pitchFamily="18" charset="0"/>
              </a:rPr>
              <a:t>- rete scolastica dei Nebrodi: innovazione metodologica e didattica</a:t>
            </a:r>
          </a:p>
          <a:p>
            <a:pPr algn="just"/>
            <a:r>
              <a:rPr lang="it-IT" sz="1800" dirty="0">
                <a:latin typeface="Times New Roman" panose="02020603050405020304" pitchFamily="18" charset="0"/>
                <a:cs typeface="Times New Roman" panose="02020603050405020304" pitchFamily="18" charset="0"/>
              </a:rPr>
              <a:t>All’interno del progetto, nella nostra scuola, è stato realizzato un </a:t>
            </a:r>
            <a:r>
              <a:rPr lang="it-IT" sz="1800" b="1" dirty="0">
                <a:latin typeface="Times New Roman" panose="02020603050405020304" pitchFamily="18" charset="0"/>
                <a:cs typeface="Times New Roman" panose="02020603050405020304" pitchFamily="18" charset="0"/>
              </a:rPr>
              <a:t>corso di recupero e potenziamento della lingua italiana</a:t>
            </a:r>
            <a:r>
              <a:rPr lang="it-IT" sz="1800" dirty="0">
                <a:latin typeface="Times New Roman" panose="02020603050405020304" pitchFamily="18" charset="0"/>
                <a:cs typeface="Times New Roman" panose="02020603050405020304" pitchFamily="18" charset="0"/>
              </a:rPr>
              <a:t>. Il corso, tenuto dalle docenti </a:t>
            </a:r>
            <a:r>
              <a:rPr lang="it-IT" sz="1800" dirty="0" err="1">
                <a:latin typeface="Times New Roman" panose="02020603050405020304" pitchFamily="18" charset="0"/>
                <a:cs typeface="Times New Roman" panose="02020603050405020304" pitchFamily="18" charset="0"/>
              </a:rPr>
              <a:t>trusso</a:t>
            </a:r>
            <a:r>
              <a:rPr lang="it-IT" sz="1800" dirty="0">
                <a:latin typeface="Times New Roman" panose="02020603050405020304" pitchFamily="18" charset="0"/>
                <a:cs typeface="Times New Roman" panose="02020603050405020304" pitchFamily="18" charset="0"/>
              </a:rPr>
              <a:t> </a:t>
            </a:r>
            <a:r>
              <a:rPr lang="it-IT" sz="1800" dirty="0" err="1">
                <a:latin typeface="Times New Roman" panose="02020603050405020304" pitchFamily="18" charset="0"/>
                <a:cs typeface="Times New Roman" panose="02020603050405020304" pitchFamily="18" charset="0"/>
              </a:rPr>
              <a:t>maria</a:t>
            </a:r>
            <a:r>
              <a:rPr lang="it-IT" sz="1800" dirty="0">
                <a:latin typeface="Times New Roman" panose="02020603050405020304" pitchFamily="18" charset="0"/>
                <a:cs typeface="Times New Roman" panose="02020603050405020304" pitchFamily="18" charset="0"/>
              </a:rPr>
              <a:t> e </a:t>
            </a:r>
            <a:r>
              <a:rPr lang="it-IT" sz="1800" dirty="0" err="1">
                <a:latin typeface="Times New Roman" panose="02020603050405020304" pitchFamily="18" charset="0"/>
                <a:cs typeface="Times New Roman" panose="02020603050405020304" pitchFamily="18" charset="0"/>
              </a:rPr>
              <a:t>armeli</a:t>
            </a:r>
            <a:r>
              <a:rPr lang="it-IT" sz="1800" dirty="0">
                <a:latin typeface="Times New Roman" panose="02020603050405020304" pitchFamily="18" charset="0"/>
                <a:cs typeface="Times New Roman" panose="02020603050405020304" pitchFamily="18" charset="0"/>
              </a:rPr>
              <a:t> </a:t>
            </a:r>
            <a:r>
              <a:rPr lang="it-IT" sz="1800" dirty="0" err="1">
                <a:latin typeface="Times New Roman" panose="02020603050405020304" pitchFamily="18" charset="0"/>
                <a:cs typeface="Times New Roman" panose="02020603050405020304" pitchFamily="18" charset="0"/>
              </a:rPr>
              <a:t>carmela</a:t>
            </a:r>
            <a:r>
              <a:rPr lang="it-IT" sz="1800" dirty="0">
                <a:latin typeface="Times New Roman" panose="02020603050405020304" pitchFamily="18" charset="0"/>
                <a:cs typeface="Times New Roman" panose="02020603050405020304" pitchFamily="18" charset="0"/>
              </a:rPr>
              <a:t>, in qualità di esperto e tutor, si è focalizzato sullo sviluppo delle </a:t>
            </a:r>
            <a:r>
              <a:rPr lang="it-IT" sz="1800" b="1" dirty="0">
                <a:latin typeface="Times New Roman" panose="02020603050405020304" pitchFamily="18" charset="0"/>
                <a:cs typeface="Times New Roman" panose="02020603050405020304" pitchFamily="18" charset="0"/>
              </a:rPr>
              <a:t>competenze grammaticali </a:t>
            </a:r>
            <a:r>
              <a:rPr lang="it-IT" sz="1800" dirty="0">
                <a:latin typeface="Times New Roman" panose="02020603050405020304" pitchFamily="18" charset="0"/>
                <a:cs typeface="Times New Roman" panose="02020603050405020304" pitchFamily="18" charset="0"/>
              </a:rPr>
              <a:t>attraverso una dimensione ludica, in particolare tramite la drammatizzazione dell’opera </a:t>
            </a:r>
            <a:r>
              <a:rPr lang="it-IT" sz="1800" b="1" dirty="0" err="1">
                <a:latin typeface="Times New Roman" panose="02020603050405020304" pitchFamily="18" charset="0"/>
                <a:cs typeface="Times New Roman" panose="02020603050405020304" pitchFamily="18" charset="0"/>
              </a:rPr>
              <a:t>fiabolina</a:t>
            </a:r>
            <a:r>
              <a:rPr lang="it-IT" sz="1800" dirty="0">
                <a:latin typeface="Times New Roman" panose="02020603050405020304" pitchFamily="18" charset="0"/>
                <a:cs typeface="Times New Roman" panose="02020603050405020304" pitchFamily="18" charset="0"/>
              </a:rPr>
              <a:t>, in cui una simpatica fatina intraprende un divertente viaggio nel mondo dell’ortografia.</a:t>
            </a:r>
          </a:p>
        </p:txBody>
      </p:sp>
    </p:spTree>
    <p:extLst>
      <p:ext uri="{BB962C8B-B14F-4D97-AF65-F5344CB8AC3E}">
        <p14:creationId xmlns:p14="http://schemas.microsoft.com/office/powerpoint/2010/main" val="92080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B8D0FA-AA3B-FFDC-27D3-BFA9325FEC63}"/>
              </a:ext>
            </a:extLst>
          </p:cNvPr>
          <p:cNvSpPr>
            <a:spLocks noGrp="1"/>
          </p:cNvSpPr>
          <p:nvPr>
            <p:ph type="title"/>
          </p:nvPr>
        </p:nvSpPr>
        <p:spPr/>
        <p:txBody>
          <a:bodyPr>
            <a:noAutofit/>
          </a:bodyPr>
          <a:lstStyle/>
          <a:p>
            <a:r>
              <a:rPr lang="it-IT" sz="4400" dirty="0"/>
              <a:t>Le scuole secondarie (</a:t>
            </a:r>
            <a:r>
              <a:rPr lang="it-IT" sz="4400" dirty="0" err="1"/>
              <a:t>Hauptschule</a:t>
            </a:r>
            <a:r>
              <a:rPr lang="it-IT" sz="4400" dirty="0"/>
              <a:t>, Realschule, </a:t>
            </a:r>
            <a:r>
              <a:rPr lang="it-IT" sz="4400" dirty="0" err="1"/>
              <a:t>Gymnasium</a:t>
            </a:r>
            <a:r>
              <a:rPr lang="it-IT" sz="4400" dirty="0"/>
              <a:t>)</a:t>
            </a:r>
          </a:p>
        </p:txBody>
      </p:sp>
      <p:sp>
        <p:nvSpPr>
          <p:cNvPr id="3" name="Segnaposto testo 2">
            <a:extLst>
              <a:ext uri="{FF2B5EF4-FFF2-40B4-BE49-F238E27FC236}">
                <a16:creationId xmlns:a16="http://schemas.microsoft.com/office/drawing/2014/main" id="{1E504653-0674-F189-0191-653F3E582F72}"/>
              </a:ext>
            </a:extLst>
          </p:cNvPr>
          <p:cNvSpPr>
            <a:spLocks noGrp="1"/>
          </p:cNvSpPr>
          <p:nvPr>
            <p:ph type="body" idx="1"/>
          </p:nvPr>
        </p:nvSpPr>
        <p:spPr/>
        <p:txBody>
          <a:bodyPr/>
          <a:lstStyle/>
          <a:p>
            <a:endParaRPr lang="it-IT"/>
          </a:p>
        </p:txBody>
      </p:sp>
      <p:sp>
        <p:nvSpPr>
          <p:cNvPr id="4" name="Segnaposto contenuto 3">
            <a:extLst>
              <a:ext uri="{FF2B5EF4-FFF2-40B4-BE49-F238E27FC236}">
                <a16:creationId xmlns:a16="http://schemas.microsoft.com/office/drawing/2014/main" id="{780276A1-43EF-B8C0-94DD-5178A66F55A0}"/>
              </a:ext>
            </a:extLst>
          </p:cNvPr>
          <p:cNvSpPr>
            <a:spLocks noGrp="1"/>
          </p:cNvSpPr>
          <p:nvPr>
            <p:ph sz="quarter" idx="13"/>
          </p:nvPr>
        </p:nvSpPr>
        <p:spPr>
          <a:xfrm>
            <a:off x="685802" y="2103120"/>
            <a:ext cx="5088712" cy="3271465"/>
          </a:xfrm>
        </p:spPr>
        <p:txBody>
          <a:bodyPr>
            <a:noAutofit/>
          </a:bodyPr>
          <a:lstStyle/>
          <a:p>
            <a:r>
              <a:rPr lang="it-IT" sz="1600" dirty="0">
                <a:latin typeface="Times New Roman" panose="02020603050405020304" pitchFamily="18" charset="0"/>
                <a:cs typeface="Times New Roman" panose="02020603050405020304" pitchFamily="18" charset="0"/>
              </a:rPr>
              <a:t>L'</a:t>
            </a:r>
            <a:r>
              <a:rPr lang="it-IT" sz="1600" dirty="0" err="1">
                <a:latin typeface="Times New Roman" panose="02020603050405020304" pitchFamily="18" charset="0"/>
                <a:cs typeface="Times New Roman" panose="02020603050405020304" pitchFamily="18" charset="0"/>
              </a:rPr>
              <a:t>Hauptschule</a:t>
            </a:r>
            <a:r>
              <a:rPr lang="it-IT" sz="1600" dirty="0">
                <a:latin typeface="Times New Roman" panose="02020603050405020304" pitchFamily="18" charset="0"/>
                <a:cs typeface="Times New Roman" panose="02020603050405020304" pitchFamily="18" charset="0"/>
              </a:rPr>
              <a:t> ricorda molto i nostri indirizzi professionali. Dura cinque anni (o sei a seconda sempre dei vari </a:t>
            </a:r>
            <a:r>
              <a:rPr lang="it-IT" sz="1600" dirty="0" err="1">
                <a:latin typeface="Times New Roman" panose="02020603050405020304" pitchFamily="18" charset="0"/>
                <a:cs typeface="Times New Roman" panose="02020603050405020304" pitchFamily="18" charset="0"/>
              </a:rPr>
              <a:t>Länder</a:t>
            </a:r>
            <a:r>
              <a:rPr lang="it-IT" sz="1600" dirty="0">
                <a:latin typeface="Times New Roman" panose="02020603050405020304" pitchFamily="18" charset="0"/>
                <a:cs typeface="Times New Roman" panose="02020603050405020304" pitchFamily="18" charset="0"/>
              </a:rPr>
              <a:t>). Ha la funzione di formare lo studente negli ambiti generali con un’istruzione di base. Comprende vari indirizzi a seconda del settore professionale che si intende intraprendere. Al termine della nona classe si ottiene lo </a:t>
            </a:r>
            <a:r>
              <a:rPr lang="it-IT" sz="1600" dirty="0" err="1">
                <a:latin typeface="Times New Roman" panose="02020603050405020304" pitchFamily="18" charset="0"/>
                <a:cs typeface="Times New Roman" panose="02020603050405020304" pitchFamily="18" charset="0"/>
              </a:rPr>
              <a:t>Hauptschulabschluss</a:t>
            </a:r>
            <a:r>
              <a:rPr lang="it-IT" sz="1600" dirty="0">
                <a:latin typeface="Times New Roman" panose="02020603050405020304" pitchFamily="18" charset="0"/>
                <a:cs typeface="Times New Roman" panose="02020603050405020304" pitchFamily="18" charset="0"/>
              </a:rPr>
              <a:t> (ovvero la licenza della </a:t>
            </a:r>
            <a:r>
              <a:rPr lang="it-IT" sz="1600" dirty="0" err="1">
                <a:latin typeface="Times New Roman" panose="02020603050405020304" pitchFamily="18" charset="0"/>
                <a:cs typeface="Times New Roman" panose="02020603050405020304" pitchFamily="18" charset="0"/>
              </a:rPr>
              <a:t>Hauptschule</a:t>
            </a:r>
            <a:r>
              <a:rPr lang="it-IT" sz="1600" dirty="0">
                <a:latin typeface="Times New Roman" panose="02020603050405020304" pitchFamily="18" charset="0"/>
                <a:cs typeface="Times New Roman" panose="02020603050405020304" pitchFamily="18" charset="0"/>
              </a:rPr>
              <a:t>).</a:t>
            </a:r>
          </a:p>
        </p:txBody>
      </p:sp>
      <p:sp>
        <p:nvSpPr>
          <p:cNvPr id="5" name="Segnaposto testo 4">
            <a:extLst>
              <a:ext uri="{FF2B5EF4-FFF2-40B4-BE49-F238E27FC236}">
                <a16:creationId xmlns:a16="http://schemas.microsoft.com/office/drawing/2014/main" id="{FAFC53D8-CB47-9B0E-42C9-FF52E1CE20F2}"/>
              </a:ext>
            </a:extLst>
          </p:cNvPr>
          <p:cNvSpPr>
            <a:spLocks noGrp="1"/>
          </p:cNvSpPr>
          <p:nvPr>
            <p:ph type="body" sz="quarter" idx="3"/>
          </p:nvPr>
        </p:nvSpPr>
        <p:spPr/>
        <p:txBody>
          <a:bodyPr/>
          <a:lstStyle/>
          <a:p>
            <a:endParaRPr lang="it-IT"/>
          </a:p>
        </p:txBody>
      </p:sp>
      <p:sp>
        <p:nvSpPr>
          <p:cNvPr id="6" name="Segnaposto contenuto 5">
            <a:extLst>
              <a:ext uri="{FF2B5EF4-FFF2-40B4-BE49-F238E27FC236}">
                <a16:creationId xmlns:a16="http://schemas.microsoft.com/office/drawing/2014/main" id="{6010DEB3-E5D9-FB52-6783-E0D91CB26011}"/>
              </a:ext>
            </a:extLst>
          </p:cNvPr>
          <p:cNvSpPr>
            <a:spLocks noGrp="1"/>
          </p:cNvSpPr>
          <p:nvPr>
            <p:ph sz="quarter" idx="14"/>
          </p:nvPr>
        </p:nvSpPr>
        <p:spPr>
          <a:xfrm>
            <a:off x="5993969" y="1981200"/>
            <a:ext cx="5088713" cy="3393385"/>
          </a:xfrm>
        </p:spPr>
        <p:txBody>
          <a:bodyPr>
            <a:normAutofit/>
          </a:bodyPr>
          <a:lstStyle/>
          <a:p>
            <a:r>
              <a:rPr lang="it-IT" sz="1600" dirty="0">
                <a:latin typeface="Times New Roman" panose="02020603050405020304" pitchFamily="18" charset="0"/>
                <a:cs typeface="Times New Roman" panose="02020603050405020304" pitchFamily="18" charset="0"/>
              </a:rPr>
              <a:t>La Realschule è simile ai nostri istituti tecnici. Può durare dai quattro ai sei anni con una struttura aperta e flessibile. La sua offerta formativa è più ampia rispetto a quella dell’</a:t>
            </a:r>
            <a:r>
              <a:rPr lang="it-IT" sz="1600" dirty="0" err="1">
                <a:latin typeface="Times New Roman" panose="02020603050405020304" pitchFamily="18" charset="0"/>
                <a:cs typeface="Times New Roman" panose="02020603050405020304" pitchFamily="18" charset="0"/>
              </a:rPr>
              <a:t>Hauptschule</a:t>
            </a:r>
            <a:r>
              <a:rPr lang="it-IT" sz="1600" dirty="0">
                <a:latin typeface="Times New Roman" panose="02020603050405020304" pitchFamily="18" charset="0"/>
                <a:cs typeface="Times New Roman" panose="02020603050405020304" pitchFamily="18" charset="0"/>
              </a:rPr>
              <a:t>. Il diploma della Realschule è il livello minimo per accedere a professioni culturali qualificate. I diplomati con voti lodevoli di questo indirizzo possono passare al </a:t>
            </a:r>
            <a:r>
              <a:rPr lang="it-IT" sz="1600" dirty="0" err="1">
                <a:latin typeface="Times New Roman" panose="02020603050405020304" pitchFamily="18" charset="0"/>
                <a:cs typeface="Times New Roman" panose="02020603050405020304" pitchFamily="18" charset="0"/>
              </a:rPr>
              <a:t>Gymnasium</a:t>
            </a:r>
            <a:r>
              <a:rPr lang="it-IT"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339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80">
                                          <p:stCondLst>
                                            <p:cond delay="0"/>
                                          </p:stCondLst>
                                        </p:cTn>
                                        <p:tgtEl>
                                          <p:spTgt spid="4">
                                            <p:txEl>
                                              <p:pRg st="0" end="0"/>
                                            </p:txEl>
                                          </p:spTgt>
                                        </p:tgtEl>
                                      </p:cBhvr>
                                    </p:animEffect>
                                    <p:anim calcmode="lin" valueType="num">
                                      <p:cBhvr>
                                        <p:cTn id="15"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xEl>
                                              <p:pRg st="0" end="0"/>
                                            </p:txEl>
                                          </p:spTgt>
                                        </p:tgtEl>
                                      </p:cBhvr>
                                      <p:to x="100000" y="60000"/>
                                    </p:animScale>
                                    <p:animScale>
                                      <p:cBhvr>
                                        <p:cTn id="21" dur="166" decel="50000">
                                          <p:stCondLst>
                                            <p:cond delay="676"/>
                                          </p:stCondLst>
                                        </p:cTn>
                                        <p:tgtEl>
                                          <p:spTgt spid="4">
                                            <p:txEl>
                                              <p:pRg st="0" end="0"/>
                                            </p:txEl>
                                          </p:spTgt>
                                        </p:tgtEl>
                                      </p:cBhvr>
                                      <p:to x="100000" y="100000"/>
                                    </p:animScale>
                                    <p:animScale>
                                      <p:cBhvr>
                                        <p:cTn id="22" dur="26">
                                          <p:stCondLst>
                                            <p:cond delay="1312"/>
                                          </p:stCondLst>
                                        </p:cTn>
                                        <p:tgtEl>
                                          <p:spTgt spid="4">
                                            <p:txEl>
                                              <p:pRg st="0" end="0"/>
                                            </p:txEl>
                                          </p:spTgt>
                                        </p:tgtEl>
                                      </p:cBhvr>
                                      <p:to x="100000" y="80000"/>
                                    </p:animScale>
                                    <p:animScale>
                                      <p:cBhvr>
                                        <p:cTn id="23" dur="166" decel="50000">
                                          <p:stCondLst>
                                            <p:cond delay="1338"/>
                                          </p:stCondLst>
                                        </p:cTn>
                                        <p:tgtEl>
                                          <p:spTgt spid="4">
                                            <p:txEl>
                                              <p:pRg st="0" end="0"/>
                                            </p:txEl>
                                          </p:spTgt>
                                        </p:tgtEl>
                                      </p:cBhvr>
                                      <p:to x="100000" y="100000"/>
                                    </p:animScale>
                                    <p:animScale>
                                      <p:cBhvr>
                                        <p:cTn id="24" dur="26">
                                          <p:stCondLst>
                                            <p:cond delay="1642"/>
                                          </p:stCondLst>
                                        </p:cTn>
                                        <p:tgtEl>
                                          <p:spTgt spid="4">
                                            <p:txEl>
                                              <p:pRg st="0" end="0"/>
                                            </p:txEl>
                                          </p:spTgt>
                                        </p:tgtEl>
                                      </p:cBhvr>
                                      <p:to x="100000" y="90000"/>
                                    </p:animScale>
                                    <p:animScale>
                                      <p:cBhvr>
                                        <p:cTn id="25" dur="166" decel="50000">
                                          <p:stCondLst>
                                            <p:cond delay="1668"/>
                                          </p:stCondLst>
                                        </p:cTn>
                                        <p:tgtEl>
                                          <p:spTgt spid="4">
                                            <p:txEl>
                                              <p:pRg st="0" end="0"/>
                                            </p:txEl>
                                          </p:spTgt>
                                        </p:tgtEl>
                                      </p:cBhvr>
                                      <p:to x="100000" y="100000"/>
                                    </p:animScale>
                                    <p:animScale>
                                      <p:cBhvr>
                                        <p:cTn id="26" dur="26">
                                          <p:stCondLst>
                                            <p:cond delay="1808"/>
                                          </p:stCondLst>
                                        </p:cTn>
                                        <p:tgtEl>
                                          <p:spTgt spid="4">
                                            <p:txEl>
                                              <p:pRg st="0" end="0"/>
                                            </p:txEl>
                                          </p:spTgt>
                                        </p:tgtEl>
                                      </p:cBhvr>
                                      <p:to x="100000" y="95000"/>
                                    </p:animScale>
                                    <p:animScale>
                                      <p:cBhvr>
                                        <p:cTn id="27" dur="166" decel="50000">
                                          <p:stCondLst>
                                            <p:cond delay="1834"/>
                                          </p:stCondLst>
                                        </p:cTn>
                                        <p:tgtEl>
                                          <p:spTgt spid="4">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down)">
                                      <p:cBhvr>
                                        <p:cTn id="32" dur="580">
                                          <p:stCondLst>
                                            <p:cond delay="0"/>
                                          </p:stCondLst>
                                        </p:cTn>
                                        <p:tgtEl>
                                          <p:spTgt spid="6">
                                            <p:txEl>
                                              <p:pRg st="0" end="0"/>
                                            </p:txEl>
                                          </p:spTgt>
                                        </p:tgtEl>
                                      </p:cBhvr>
                                    </p:animEffect>
                                    <p:anim calcmode="lin" valueType="num">
                                      <p:cBhvr>
                                        <p:cTn id="33"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xEl>
                                              <p:pRg st="0" end="0"/>
                                            </p:txEl>
                                          </p:spTgt>
                                        </p:tgtEl>
                                      </p:cBhvr>
                                      <p:to x="100000" y="60000"/>
                                    </p:animScale>
                                    <p:animScale>
                                      <p:cBhvr>
                                        <p:cTn id="39" dur="166" decel="50000">
                                          <p:stCondLst>
                                            <p:cond delay="676"/>
                                          </p:stCondLst>
                                        </p:cTn>
                                        <p:tgtEl>
                                          <p:spTgt spid="6">
                                            <p:txEl>
                                              <p:pRg st="0" end="0"/>
                                            </p:txEl>
                                          </p:spTgt>
                                        </p:tgtEl>
                                      </p:cBhvr>
                                      <p:to x="100000" y="100000"/>
                                    </p:animScale>
                                    <p:animScale>
                                      <p:cBhvr>
                                        <p:cTn id="40" dur="26">
                                          <p:stCondLst>
                                            <p:cond delay="1312"/>
                                          </p:stCondLst>
                                        </p:cTn>
                                        <p:tgtEl>
                                          <p:spTgt spid="6">
                                            <p:txEl>
                                              <p:pRg st="0" end="0"/>
                                            </p:txEl>
                                          </p:spTgt>
                                        </p:tgtEl>
                                      </p:cBhvr>
                                      <p:to x="100000" y="80000"/>
                                    </p:animScale>
                                    <p:animScale>
                                      <p:cBhvr>
                                        <p:cTn id="41" dur="166" decel="50000">
                                          <p:stCondLst>
                                            <p:cond delay="1338"/>
                                          </p:stCondLst>
                                        </p:cTn>
                                        <p:tgtEl>
                                          <p:spTgt spid="6">
                                            <p:txEl>
                                              <p:pRg st="0" end="0"/>
                                            </p:txEl>
                                          </p:spTgt>
                                        </p:tgtEl>
                                      </p:cBhvr>
                                      <p:to x="100000" y="100000"/>
                                    </p:animScale>
                                    <p:animScale>
                                      <p:cBhvr>
                                        <p:cTn id="42" dur="26">
                                          <p:stCondLst>
                                            <p:cond delay="1642"/>
                                          </p:stCondLst>
                                        </p:cTn>
                                        <p:tgtEl>
                                          <p:spTgt spid="6">
                                            <p:txEl>
                                              <p:pRg st="0" end="0"/>
                                            </p:txEl>
                                          </p:spTgt>
                                        </p:tgtEl>
                                      </p:cBhvr>
                                      <p:to x="100000" y="90000"/>
                                    </p:animScale>
                                    <p:animScale>
                                      <p:cBhvr>
                                        <p:cTn id="43" dur="166" decel="50000">
                                          <p:stCondLst>
                                            <p:cond delay="1668"/>
                                          </p:stCondLst>
                                        </p:cTn>
                                        <p:tgtEl>
                                          <p:spTgt spid="6">
                                            <p:txEl>
                                              <p:pRg st="0" end="0"/>
                                            </p:txEl>
                                          </p:spTgt>
                                        </p:tgtEl>
                                      </p:cBhvr>
                                      <p:to x="100000" y="100000"/>
                                    </p:animScale>
                                    <p:animScale>
                                      <p:cBhvr>
                                        <p:cTn id="44" dur="26">
                                          <p:stCondLst>
                                            <p:cond delay="1808"/>
                                          </p:stCondLst>
                                        </p:cTn>
                                        <p:tgtEl>
                                          <p:spTgt spid="6">
                                            <p:txEl>
                                              <p:pRg st="0" end="0"/>
                                            </p:txEl>
                                          </p:spTgt>
                                        </p:tgtEl>
                                      </p:cBhvr>
                                      <p:to x="100000" y="95000"/>
                                    </p:animScale>
                                    <p:animScale>
                                      <p:cBhvr>
                                        <p:cTn id="45"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8831C7-9764-6B1D-D9F0-06BEE0DF7008}"/>
              </a:ext>
            </a:extLst>
          </p:cNvPr>
          <p:cNvSpPr>
            <a:spLocks noGrp="1"/>
          </p:cNvSpPr>
          <p:nvPr>
            <p:ph type="title"/>
          </p:nvPr>
        </p:nvSpPr>
        <p:spPr/>
        <p:txBody>
          <a:bodyPr>
            <a:noAutofit/>
          </a:bodyPr>
          <a:lstStyle/>
          <a:p>
            <a:r>
              <a:rPr lang="it-IT" sz="2400" dirty="0">
                <a:latin typeface="Times New Roman" panose="02020603050405020304" pitchFamily="18" charset="0"/>
                <a:cs typeface="Times New Roman" panose="02020603050405020304" pitchFamily="18" charset="0"/>
              </a:rPr>
              <a:t>Il </a:t>
            </a:r>
            <a:r>
              <a:rPr lang="it-IT" sz="2400" dirty="0" err="1">
                <a:latin typeface="Times New Roman" panose="02020603050405020304" pitchFamily="18" charset="0"/>
                <a:cs typeface="Times New Roman" panose="02020603050405020304" pitchFamily="18" charset="0"/>
              </a:rPr>
              <a:t>Gymnasium</a:t>
            </a:r>
            <a:r>
              <a:rPr lang="it-IT" sz="2400" dirty="0">
                <a:latin typeface="Times New Roman" panose="02020603050405020304" pitchFamily="18" charset="0"/>
                <a:cs typeface="Times New Roman" panose="02020603050405020304" pitchFamily="18" charset="0"/>
              </a:rPr>
              <a:t> rappresenta la forma di istruzione più elevata, fornisce competenze non solo in ambito letterario come in passato, ma sempre più economiche per esigenze pratico-lavorative. Nelle classi superiori del </a:t>
            </a:r>
            <a:r>
              <a:rPr lang="it-IT" sz="2400" dirty="0" err="1">
                <a:latin typeface="Times New Roman" panose="02020603050405020304" pitchFamily="18" charset="0"/>
                <a:cs typeface="Times New Roman" panose="02020603050405020304" pitchFamily="18" charset="0"/>
              </a:rPr>
              <a:t>Gymnasium</a:t>
            </a:r>
            <a:r>
              <a:rPr lang="it-IT" sz="2400" dirty="0">
                <a:latin typeface="Times New Roman" panose="02020603050405020304" pitchFamily="18" charset="0"/>
                <a:cs typeface="Times New Roman" panose="02020603050405020304" pitchFamily="18" charset="0"/>
              </a:rPr>
              <a:t> (due o tre, a seconda della regione) si abbandona la tradizionale organizzazione del percorso scolastico in classi a favore di un sistema di corsi, che permette allo studente di scegliere, entro certi limiti, alcune materie e altri no. Al termine del </a:t>
            </a:r>
            <a:r>
              <a:rPr lang="it-IT" sz="2400" dirty="0" err="1">
                <a:latin typeface="Times New Roman" panose="02020603050405020304" pitchFamily="18" charset="0"/>
                <a:cs typeface="Times New Roman" panose="02020603050405020304" pitchFamily="18" charset="0"/>
              </a:rPr>
              <a:t>Gymnasium</a:t>
            </a:r>
            <a:r>
              <a:rPr lang="it-IT" sz="2400" dirty="0">
                <a:latin typeface="Times New Roman" panose="02020603050405020304" pitchFamily="18" charset="0"/>
                <a:cs typeface="Times New Roman" panose="02020603050405020304" pitchFamily="18" charset="0"/>
              </a:rPr>
              <a:t> si deve sostenere l'</a:t>
            </a:r>
            <a:r>
              <a:rPr lang="it-IT" sz="2400" dirty="0" err="1">
                <a:latin typeface="Times New Roman" panose="02020603050405020304" pitchFamily="18" charset="0"/>
                <a:cs typeface="Times New Roman" panose="02020603050405020304" pitchFamily="18" charset="0"/>
              </a:rPr>
              <a:t>Abitur</a:t>
            </a:r>
            <a:r>
              <a:rPr lang="it-IT" sz="2400" dirty="0">
                <a:latin typeface="Times New Roman" panose="02020603050405020304" pitchFamily="18" charset="0"/>
                <a:cs typeface="Times New Roman" panose="02020603050405020304" pitchFamily="18" charset="0"/>
              </a:rPr>
              <a:t> (il nostro esame di maturità) per conseguire l'</a:t>
            </a:r>
            <a:r>
              <a:rPr lang="it-IT" sz="2400" dirty="0" err="1">
                <a:latin typeface="Times New Roman" panose="02020603050405020304" pitchFamily="18" charset="0"/>
                <a:cs typeface="Times New Roman" panose="02020603050405020304" pitchFamily="18" charset="0"/>
              </a:rPr>
              <a:t>Allgemeine</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Hochschulreife</a:t>
            </a:r>
            <a:r>
              <a:rPr lang="it-IT" sz="2400" dirty="0">
                <a:latin typeface="Times New Roman" panose="02020603050405020304" pitchFamily="18" charset="0"/>
                <a:cs typeface="Times New Roman" panose="02020603050405020304" pitchFamily="18" charset="0"/>
              </a:rPr>
              <a:t>, il permesso di accedere all'università.</a:t>
            </a:r>
          </a:p>
        </p:txBody>
      </p:sp>
      <p:sp>
        <p:nvSpPr>
          <p:cNvPr id="3" name="Segnaposto testo 2">
            <a:extLst>
              <a:ext uri="{FF2B5EF4-FFF2-40B4-BE49-F238E27FC236}">
                <a16:creationId xmlns:a16="http://schemas.microsoft.com/office/drawing/2014/main" id="{D85B8EA4-6E6B-9A5A-8142-02C6CA41F5C3}"/>
              </a:ext>
            </a:extLst>
          </p:cNvPr>
          <p:cNvSpPr>
            <a:spLocks noGrp="1"/>
          </p:cNvSpPr>
          <p:nvPr>
            <p:ph type="body" sz="half" idx="2"/>
          </p:nvPr>
        </p:nvSpPr>
        <p:spPr/>
        <p:txBody>
          <a:bodyPr>
            <a:normAutofit/>
          </a:bodyPr>
          <a:lstStyle/>
          <a:p>
            <a:r>
              <a:rPr lang="it-IT" sz="4000" dirty="0"/>
              <a:t>il </a:t>
            </a:r>
            <a:r>
              <a:rPr lang="it-IT" sz="4000" dirty="0" err="1"/>
              <a:t>gymnasium</a:t>
            </a:r>
            <a:endParaRPr lang="it-IT" sz="4000" dirty="0"/>
          </a:p>
        </p:txBody>
      </p:sp>
    </p:spTree>
    <p:extLst>
      <p:ext uri="{BB962C8B-B14F-4D97-AF65-F5344CB8AC3E}">
        <p14:creationId xmlns:p14="http://schemas.microsoft.com/office/powerpoint/2010/main" val="412885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9F3FEE-3DED-1063-7AA6-42108B734EC5}"/>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17358685-1476-D33B-A4C7-82680EE58F06}"/>
              </a:ext>
            </a:extLst>
          </p:cNvPr>
          <p:cNvSpPr>
            <a:spLocks noGrp="1"/>
          </p:cNvSpPr>
          <p:nvPr>
            <p:ph type="body" idx="1"/>
          </p:nvPr>
        </p:nvSpPr>
        <p:spPr/>
        <p:txBody>
          <a:bodyPr/>
          <a:lstStyle/>
          <a:p>
            <a:endParaRPr lang="it-IT"/>
          </a:p>
        </p:txBody>
      </p:sp>
      <p:sp>
        <p:nvSpPr>
          <p:cNvPr id="4" name="Segnaposto contenuto 3">
            <a:extLst>
              <a:ext uri="{FF2B5EF4-FFF2-40B4-BE49-F238E27FC236}">
                <a16:creationId xmlns:a16="http://schemas.microsoft.com/office/drawing/2014/main" id="{959F94F9-ACD4-2A42-83C3-2A9D32590F7D}"/>
              </a:ext>
            </a:extLst>
          </p:cNvPr>
          <p:cNvSpPr>
            <a:spLocks noGrp="1"/>
          </p:cNvSpPr>
          <p:nvPr>
            <p:ph sz="quarter" idx="13"/>
          </p:nvPr>
        </p:nvSpPr>
        <p:spPr>
          <a:xfrm>
            <a:off x="685802" y="2206413"/>
            <a:ext cx="5088712" cy="2512852"/>
          </a:xfrm>
        </p:spPr>
        <p:txBody>
          <a:bodyPr>
            <a:noAutofit/>
          </a:bodyPr>
          <a:lstStyle/>
          <a:p>
            <a:r>
              <a:rPr lang="it-IT" sz="1600" dirty="0">
                <a:latin typeface="Times New Roman" panose="02020603050405020304" pitchFamily="18" charset="0"/>
                <a:cs typeface="Times New Roman" panose="02020603050405020304" pitchFamily="18" charset="0"/>
              </a:rPr>
              <a:t>C’è poi la </a:t>
            </a:r>
            <a:r>
              <a:rPr lang="it-IT" sz="1600" dirty="0" err="1">
                <a:latin typeface="Times New Roman" panose="02020603050405020304" pitchFamily="18" charset="0"/>
                <a:cs typeface="Times New Roman" panose="02020603050405020304" pitchFamily="18" charset="0"/>
              </a:rPr>
              <a:t>Gesamtschule</a:t>
            </a:r>
            <a:r>
              <a:rPr lang="it-IT" sz="1600" dirty="0">
                <a:latin typeface="Times New Roman" panose="02020603050405020304" pitchFamily="18" charset="0"/>
                <a:cs typeface="Times New Roman" panose="02020603050405020304" pitchFamily="18" charset="0"/>
              </a:rPr>
              <a:t>. Questo tipo di scuola esiste soltanto in alcune regioni ed è un tentativo di superare la rigida divisione tra i vari tipi di scuola. Gli alunni non sono divisi per classe: per ogni materia esistono corsi di diverso livello. A seconda dei risultati si può ottenere il diploma della </a:t>
            </a:r>
            <a:r>
              <a:rPr lang="it-IT" sz="1600" dirty="0" err="1">
                <a:latin typeface="Times New Roman" panose="02020603050405020304" pitchFamily="18" charset="0"/>
                <a:cs typeface="Times New Roman" panose="02020603050405020304" pitchFamily="18" charset="0"/>
              </a:rPr>
              <a:t>Hauptschule</a:t>
            </a:r>
            <a:r>
              <a:rPr lang="it-IT" sz="1600" dirty="0">
                <a:latin typeface="Times New Roman" panose="02020603050405020304" pitchFamily="18" charset="0"/>
                <a:cs typeface="Times New Roman" panose="02020603050405020304" pitchFamily="18" charset="0"/>
              </a:rPr>
              <a:t> o della Realschule o ancora proseguire fino alla maturità</a:t>
            </a:r>
          </a:p>
        </p:txBody>
      </p:sp>
      <p:sp>
        <p:nvSpPr>
          <p:cNvPr id="5" name="Segnaposto testo 4">
            <a:extLst>
              <a:ext uri="{FF2B5EF4-FFF2-40B4-BE49-F238E27FC236}">
                <a16:creationId xmlns:a16="http://schemas.microsoft.com/office/drawing/2014/main" id="{A6D58437-906D-5328-D5B2-91B4211CD1E5}"/>
              </a:ext>
            </a:extLst>
          </p:cNvPr>
          <p:cNvSpPr>
            <a:spLocks noGrp="1"/>
          </p:cNvSpPr>
          <p:nvPr>
            <p:ph type="body" sz="quarter" idx="3"/>
          </p:nvPr>
        </p:nvSpPr>
        <p:spPr/>
        <p:txBody>
          <a:bodyPr/>
          <a:lstStyle/>
          <a:p>
            <a:endParaRPr lang="it-IT" dirty="0"/>
          </a:p>
        </p:txBody>
      </p:sp>
      <p:sp>
        <p:nvSpPr>
          <p:cNvPr id="6" name="Segnaposto contenuto 5">
            <a:extLst>
              <a:ext uri="{FF2B5EF4-FFF2-40B4-BE49-F238E27FC236}">
                <a16:creationId xmlns:a16="http://schemas.microsoft.com/office/drawing/2014/main" id="{EFC4B072-EDB7-A936-471D-5D26C0C74E65}"/>
              </a:ext>
            </a:extLst>
          </p:cNvPr>
          <p:cNvSpPr>
            <a:spLocks noGrp="1"/>
          </p:cNvSpPr>
          <p:nvPr>
            <p:ph sz="quarter" idx="14"/>
          </p:nvPr>
        </p:nvSpPr>
        <p:spPr>
          <a:xfrm>
            <a:off x="5993969" y="2072640"/>
            <a:ext cx="5088713" cy="3301945"/>
          </a:xfrm>
        </p:spPr>
        <p:txBody>
          <a:bodyPr/>
          <a:lstStyle/>
          <a:p>
            <a:r>
              <a:rPr lang="it-IT" dirty="0">
                <a:latin typeface="Times New Roman" panose="02020603050405020304" pitchFamily="18" charset="0"/>
                <a:cs typeface="Times New Roman" panose="02020603050405020304" pitchFamily="18" charset="0"/>
              </a:rPr>
              <a:t>I voti nelle scuole tedesche vanno dall’1 al 6: 1 è ottimo, 2 buono, 3 discreto, 4 sufficiente, 5 insufficiente, 6 gravemente insufficiente. Con due discipline insufficienti si ripete l’anno.</a:t>
            </a:r>
          </a:p>
        </p:txBody>
      </p:sp>
    </p:spTree>
    <p:extLst>
      <p:ext uri="{BB962C8B-B14F-4D97-AF65-F5344CB8AC3E}">
        <p14:creationId xmlns:p14="http://schemas.microsoft.com/office/powerpoint/2010/main" val="314275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16DAF3-9647-D118-9B65-C336D1948BBF}"/>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L’inclusione in </a:t>
            </a:r>
            <a:r>
              <a:rPr lang="it-IT" dirty="0" err="1">
                <a:latin typeface="Times New Roman" panose="02020603050405020304" pitchFamily="18" charset="0"/>
                <a:cs typeface="Times New Roman" panose="02020603050405020304" pitchFamily="18" charset="0"/>
              </a:rPr>
              <a:t>germania</a:t>
            </a:r>
            <a:endParaRPr lang="it-IT" dirty="0">
              <a:latin typeface="Times New Roman" panose="02020603050405020304" pitchFamily="18" charset="0"/>
              <a:cs typeface="Times New Roman" panose="02020603050405020304" pitchFamily="18" charset="0"/>
            </a:endParaRPr>
          </a:p>
        </p:txBody>
      </p:sp>
      <p:sp>
        <p:nvSpPr>
          <p:cNvPr id="3" name="Segnaposto testo 2">
            <a:extLst>
              <a:ext uri="{FF2B5EF4-FFF2-40B4-BE49-F238E27FC236}">
                <a16:creationId xmlns:a16="http://schemas.microsoft.com/office/drawing/2014/main" id="{85427CA1-153D-7C1F-7637-D156DCA716E7}"/>
              </a:ext>
            </a:extLst>
          </p:cNvPr>
          <p:cNvSpPr>
            <a:spLocks noGrp="1"/>
          </p:cNvSpPr>
          <p:nvPr>
            <p:ph type="body" idx="1"/>
          </p:nvPr>
        </p:nvSpPr>
        <p:spPr/>
        <p:txBody>
          <a:bodyPr/>
          <a:lstStyle/>
          <a:p>
            <a:endParaRPr lang="it-IT" dirty="0"/>
          </a:p>
        </p:txBody>
      </p:sp>
      <p:sp>
        <p:nvSpPr>
          <p:cNvPr id="4" name="Segnaposto contenuto 3">
            <a:extLst>
              <a:ext uri="{FF2B5EF4-FFF2-40B4-BE49-F238E27FC236}">
                <a16:creationId xmlns:a16="http://schemas.microsoft.com/office/drawing/2014/main" id="{6140C118-D364-0BA2-A296-4FD43BA728B5}"/>
              </a:ext>
            </a:extLst>
          </p:cNvPr>
          <p:cNvSpPr>
            <a:spLocks noGrp="1"/>
          </p:cNvSpPr>
          <p:nvPr>
            <p:ph sz="quarter" idx="13"/>
          </p:nvPr>
        </p:nvSpPr>
        <p:spPr/>
        <p:txBody>
          <a:bodyPr>
            <a:normAutofit fontScale="62500" lnSpcReduction="20000"/>
          </a:bodyPr>
          <a:lstStyle/>
          <a:p>
            <a:r>
              <a:rPr lang="it-IT" dirty="0">
                <a:latin typeface="Times New Roman" panose="02020603050405020304" pitchFamily="18" charset="0"/>
                <a:cs typeface="Times New Roman" panose="02020603050405020304" pitchFamily="18" charset="0"/>
              </a:rPr>
              <a:t>La Germania, da sempre contraria all’integrazione di alunni con disabilità e bisogni educativi speciali nelle classi, ha da poco iniziato a creare leggi per l’inclusione in alcuni Lander.</a:t>
            </a:r>
          </a:p>
          <a:p>
            <a:r>
              <a:rPr lang="it-IT" dirty="0">
                <a:latin typeface="Times New Roman" panose="02020603050405020304" pitchFamily="18" charset="0"/>
                <a:cs typeface="Times New Roman" panose="02020603050405020304" pitchFamily="18" charset="0"/>
              </a:rPr>
              <a:t>In Germania, infatti, non è lo Stato centrale a decidere per l’istruzione, ma i singoli Lander in autonomia. Questi possono decidere se inserire i ragazzi con bisogni educativi speciali in scuole speciali o in classi normali, mediante una normativa locale.</a:t>
            </a:r>
          </a:p>
        </p:txBody>
      </p:sp>
      <p:sp>
        <p:nvSpPr>
          <p:cNvPr id="5" name="Segnaposto testo 4">
            <a:extLst>
              <a:ext uri="{FF2B5EF4-FFF2-40B4-BE49-F238E27FC236}">
                <a16:creationId xmlns:a16="http://schemas.microsoft.com/office/drawing/2014/main" id="{6D207285-8F8D-66B7-AA61-40691225B360}"/>
              </a:ext>
            </a:extLst>
          </p:cNvPr>
          <p:cNvSpPr>
            <a:spLocks noGrp="1"/>
          </p:cNvSpPr>
          <p:nvPr>
            <p:ph type="body" sz="quarter" idx="3"/>
          </p:nvPr>
        </p:nvSpPr>
        <p:spPr/>
        <p:txBody>
          <a:bodyPr/>
          <a:lstStyle/>
          <a:p>
            <a:endParaRPr lang="it-IT"/>
          </a:p>
        </p:txBody>
      </p:sp>
      <p:sp>
        <p:nvSpPr>
          <p:cNvPr id="6" name="Segnaposto contenuto 5">
            <a:extLst>
              <a:ext uri="{FF2B5EF4-FFF2-40B4-BE49-F238E27FC236}">
                <a16:creationId xmlns:a16="http://schemas.microsoft.com/office/drawing/2014/main" id="{05C4505E-FE5D-F4F9-7844-696423007ABE}"/>
              </a:ext>
            </a:extLst>
          </p:cNvPr>
          <p:cNvSpPr>
            <a:spLocks noGrp="1"/>
          </p:cNvSpPr>
          <p:nvPr>
            <p:ph sz="quarter" idx="14"/>
          </p:nvPr>
        </p:nvSpPr>
        <p:spPr/>
        <p:txBody>
          <a:bodyPr>
            <a:normAutofit fontScale="70000" lnSpcReduction="20000"/>
          </a:bodyPr>
          <a:lstStyle/>
          <a:p>
            <a:r>
              <a:rPr lang="it-IT" dirty="0">
                <a:latin typeface="Times New Roman" panose="02020603050405020304" pitchFamily="18" charset="0"/>
                <a:cs typeface="Times New Roman" panose="02020603050405020304" pitchFamily="18" charset="0"/>
              </a:rPr>
              <a:t>La legge tedesca permette l’inclusione degli alunni con bisogni educativi speciali nelle scuole dell’obbligo di tutti i </a:t>
            </a:r>
            <a:r>
              <a:rPr lang="it-IT" dirty="0" err="1">
                <a:latin typeface="Times New Roman" panose="02020603050405020304" pitchFamily="18" charset="0"/>
                <a:cs typeface="Times New Roman" panose="02020603050405020304" pitchFamily="18" charset="0"/>
              </a:rPr>
              <a:t>Bundeslaender</a:t>
            </a:r>
            <a:r>
              <a:rPr lang="it-IT" dirty="0">
                <a:latin typeface="Times New Roman" panose="02020603050405020304" pitchFamily="18" charset="0"/>
                <a:cs typeface="Times New Roman" panose="02020603050405020304" pitchFamily="18" charset="0"/>
              </a:rPr>
              <a:t>, ma l’opinione pubblica ostacola l’attuazione del modello inclusivo in alcuni Lander. Grazie alla sottoscrizione della Convenzione ONU per i diritti delle persone con </a:t>
            </a:r>
            <a:r>
              <a:rPr lang="it-IT" dirty="0" err="1">
                <a:latin typeface="Times New Roman" panose="02020603050405020304" pitchFamily="18" charset="0"/>
                <a:cs typeface="Times New Roman" panose="02020603050405020304" pitchFamily="18" charset="0"/>
              </a:rPr>
              <a:t>disablità</a:t>
            </a:r>
            <a:r>
              <a:rPr lang="it-IT" dirty="0">
                <a:latin typeface="Times New Roman" panose="02020603050405020304" pitchFamily="18" charset="0"/>
                <a:cs typeface="Times New Roman" panose="02020603050405020304" pitchFamily="18" charset="0"/>
              </a:rPr>
              <a:t> del 2006 un numero sempre maggiore di alunni con bisogni educativi speciali frequenta una scuola regolare.</a:t>
            </a:r>
          </a:p>
        </p:txBody>
      </p:sp>
    </p:spTree>
    <p:extLst>
      <p:ext uri="{BB962C8B-B14F-4D97-AF65-F5344CB8AC3E}">
        <p14:creationId xmlns:p14="http://schemas.microsoft.com/office/powerpoint/2010/main" val="108505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9B6CB9-D7C3-AC77-4F95-EFD04E0BEE05}"/>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144EDBEB-6074-3D69-1435-B98C73A4E20E}"/>
              </a:ext>
            </a:extLst>
          </p:cNvPr>
          <p:cNvSpPr>
            <a:spLocks noGrp="1"/>
          </p:cNvSpPr>
          <p:nvPr>
            <p:ph sz="quarter" idx="13"/>
          </p:nvPr>
        </p:nvSpPr>
        <p:spPr/>
        <p:txBody>
          <a:bodyPr>
            <a:normAutofit fontScale="85000" lnSpcReduction="20000"/>
          </a:bodyPr>
          <a:lstStyle/>
          <a:p>
            <a:r>
              <a:rPr lang="it-IT" dirty="0">
                <a:latin typeface="Times New Roman" panose="02020603050405020304" pitchFamily="18" charset="0"/>
                <a:cs typeface="Times New Roman" panose="02020603050405020304" pitchFamily="18" charset="0"/>
              </a:rPr>
              <a:t>In Germania sono, ancora, diffuse le </a:t>
            </a:r>
            <a:r>
              <a:rPr lang="it-IT" dirty="0" err="1">
                <a:latin typeface="Times New Roman" panose="02020603050405020304" pitchFamily="18" charset="0"/>
                <a:cs typeface="Times New Roman" panose="02020603050405020304" pitchFamily="18" charset="0"/>
              </a:rPr>
              <a:t>Sonderschule</a:t>
            </a:r>
            <a:r>
              <a:rPr lang="it-IT" dirty="0">
                <a:latin typeface="Times New Roman" panose="02020603050405020304" pitchFamily="18" charset="0"/>
                <a:cs typeface="Times New Roman" panose="02020603050405020304" pitchFamily="18" charset="0"/>
              </a:rPr>
              <a:t>, ribattezzate di recente </a:t>
            </a:r>
            <a:r>
              <a:rPr lang="it-IT" dirty="0" err="1">
                <a:latin typeface="Times New Roman" panose="02020603050405020304" pitchFamily="18" charset="0"/>
                <a:cs typeface="Times New Roman" panose="02020603050405020304" pitchFamily="18" charset="0"/>
              </a:rPr>
              <a:t>Förderschulen</a:t>
            </a:r>
            <a:r>
              <a:rPr lang="it-IT" dirty="0">
                <a:latin typeface="Times New Roman" panose="02020603050405020304" pitchFamily="18" charset="0"/>
                <a:cs typeface="Times New Roman" panose="02020603050405020304" pitchFamily="18" charset="0"/>
              </a:rPr>
              <a:t>, o scuole di sostegno, dove sono scolarizzati bambini e ragazzi con disabilità, alle quali, comunque, gli alunni tedeschi accedono dopo accurate visite e il consenso dei genitori, che possono optare per le scuole inclusive, dove sono inseriti i bambini con bisogni speciali in classi regolari con insegnanti di sostegno</a:t>
            </a:r>
          </a:p>
        </p:txBody>
      </p:sp>
      <p:sp>
        <p:nvSpPr>
          <p:cNvPr id="4" name="Segnaposto contenuto 3">
            <a:extLst>
              <a:ext uri="{FF2B5EF4-FFF2-40B4-BE49-F238E27FC236}">
                <a16:creationId xmlns:a16="http://schemas.microsoft.com/office/drawing/2014/main" id="{347EBC37-CD52-9724-2722-9C7C91A89890}"/>
              </a:ext>
            </a:extLst>
          </p:cNvPr>
          <p:cNvSpPr>
            <a:spLocks noGrp="1"/>
          </p:cNvSpPr>
          <p:nvPr>
            <p:ph sz="quarter" idx="14"/>
          </p:nvPr>
        </p:nvSpPr>
        <p:spPr/>
        <p:txBody>
          <a:bodyPr>
            <a:normAutofit fontScale="85000" lnSpcReduction="10000"/>
          </a:bodyPr>
          <a:lstStyle/>
          <a:p>
            <a:r>
              <a:rPr lang="it-IT" dirty="0">
                <a:latin typeface="Times New Roman" panose="02020603050405020304" pitchFamily="18" charset="0"/>
                <a:cs typeface="Times New Roman" panose="02020603050405020304" pitchFamily="18" charset="0"/>
              </a:rPr>
              <a:t>In un numero del settimanale tedesco Spiegel, pubblicato in occasione del trentennale dell’integrazione in Italia, intitolato “</a:t>
            </a:r>
            <a:r>
              <a:rPr lang="it-IT" dirty="0" err="1">
                <a:latin typeface="Times New Roman" panose="02020603050405020304" pitchFamily="18" charset="0"/>
                <a:cs typeface="Times New Roman" panose="02020603050405020304" pitchFamily="18" charset="0"/>
              </a:rPr>
              <a:t>Inklusion</a:t>
            </a:r>
            <a:r>
              <a:rPr lang="it-IT" dirty="0">
                <a:latin typeface="Times New Roman" panose="02020603050405020304" pitchFamily="18" charset="0"/>
                <a:cs typeface="Times New Roman" panose="02020603050405020304" pitchFamily="18" charset="0"/>
              </a:rPr>
              <a:t> – </a:t>
            </a:r>
            <a:r>
              <a:rPr lang="it-IT" dirty="0" err="1">
                <a:latin typeface="Times New Roman" panose="02020603050405020304" pitchFamily="18" charset="0"/>
                <a:cs typeface="Times New Roman" panose="02020603050405020304" pitchFamily="18" charset="0"/>
              </a:rPr>
              <a:t>Illusion</a:t>
            </a:r>
            <a:r>
              <a:rPr lang="it-IT" dirty="0">
                <a:latin typeface="Times New Roman" panose="02020603050405020304" pitchFamily="18" charset="0"/>
                <a:cs typeface="Times New Roman" panose="02020603050405020304" pitchFamily="18" charset="0"/>
              </a:rPr>
              <a:t>”, si affermava che “l’inclusione aveva portato il caos nella classe come prova che era ridicolo pretenderla o che i bambini disabili erano facile oggetto di bullismo da parte dei normodotati”.</a:t>
            </a:r>
          </a:p>
        </p:txBody>
      </p:sp>
    </p:spTree>
    <p:extLst>
      <p:ext uri="{BB962C8B-B14F-4D97-AF65-F5344CB8AC3E}">
        <p14:creationId xmlns:p14="http://schemas.microsoft.com/office/powerpoint/2010/main" val="311929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202D13A-DA5F-D134-1A1B-D200DA9AE388}"/>
              </a:ext>
            </a:extLst>
          </p:cNvPr>
          <p:cNvPicPr>
            <a:picLocks noChangeAspect="1"/>
          </p:cNvPicPr>
          <p:nvPr/>
        </p:nvPicPr>
        <p:blipFill>
          <a:blip r:embed="rId2"/>
          <a:stretch>
            <a:fillRect/>
          </a:stretch>
        </p:blipFill>
        <p:spPr>
          <a:xfrm>
            <a:off x="2430780" y="896302"/>
            <a:ext cx="5715000" cy="4181475"/>
          </a:xfrm>
          <a:prstGeom prst="rect">
            <a:avLst/>
          </a:prstGeom>
        </p:spPr>
      </p:pic>
    </p:spTree>
    <p:extLst>
      <p:ext uri="{BB962C8B-B14F-4D97-AF65-F5344CB8AC3E}">
        <p14:creationId xmlns:p14="http://schemas.microsoft.com/office/powerpoint/2010/main" val="347290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D53535-C8FB-4DBB-CAAC-38A79FBA2159}"/>
              </a:ext>
            </a:extLst>
          </p:cNvPr>
          <p:cNvSpPr>
            <a:spLocks noGrp="1"/>
          </p:cNvSpPr>
          <p:nvPr>
            <p:ph type="title"/>
          </p:nvPr>
        </p:nvSpPr>
        <p:spPr/>
        <p:txBody>
          <a:bodyPr/>
          <a:lstStyle/>
          <a:p>
            <a:r>
              <a:rPr lang="it-IT" dirty="0"/>
              <a:t>Formazione universitaria</a:t>
            </a:r>
          </a:p>
        </p:txBody>
      </p:sp>
      <p:pic>
        <p:nvPicPr>
          <p:cNvPr id="5" name="Segnaposto contenuto 4">
            <a:extLst>
              <a:ext uri="{FF2B5EF4-FFF2-40B4-BE49-F238E27FC236}">
                <a16:creationId xmlns:a16="http://schemas.microsoft.com/office/drawing/2014/main" id="{95298FEF-1161-0649-9DEB-B3D975A62778}"/>
              </a:ext>
            </a:extLst>
          </p:cNvPr>
          <p:cNvPicPr>
            <a:picLocks noGrp="1" noChangeAspect="1"/>
          </p:cNvPicPr>
          <p:nvPr>
            <p:ph sz="quarter" idx="13"/>
          </p:nvPr>
        </p:nvPicPr>
        <p:blipFill>
          <a:blip r:embed="rId2"/>
          <a:stretch>
            <a:fillRect/>
          </a:stretch>
        </p:blipFill>
        <p:spPr>
          <a:xfrm>
            <a:off x="1710531" y="2862262"/>
            <a:ext cx="2581275" cy="1714500"/>
          </a:xfrm>
          <a:prstGeom prst="rect">
            <a:avLst/>
          </a:prstGeom>
        </p:spPr>
      </p:pic>
      <p:sp>
        <p:nvSpPr>
          <p:cNvPr id="4" name="Segnaposto contenuto 3">
            <a:extLst>
              <a:ext uri="{FF2B5EF4-FFF2-40B4-BE49-F238E27FC236}">
                <a16:creationId xmlns:a16="http://schemas.microsoft.com/office/drawing/2014/main" id="{110927CE-B86D-C11A-142A-70FE5AD1CA90}"/>
              </a:ext>
            </a:extLst>
          </p:cNvPr>
          <p:cNvSpPr>
            <a:spLocks noGrp="1"/>
          </p:cNvSpPr>
          <p:nvPr>
            <p:ph sz="quarter" idx="14"/>
          </p:nvPr>
        </p:nvSpPr>
        <p:spPr/>
        <p:txBody>
          <a:bodyPr/>
          <a:lstStyle/>
          <a:p>
            <a:r>
              <a:rPr lang="it-IT" dirty="0">
                <a:latin typeface="Times New Roman" panose="02020603050405020304" pitchFamily="18" charset="0"/>
                <a:cs typeface="Times New Roman" panose="02020603050405020304" pitchFamily="18" charset="0"/>
              </a:rPr>
              <a:t>Abbiamo avuto anche  l’opportunità di essere ospitati presso l’università di </a:t>
            </a:r>
            <a:r>
              <a:rPr lang="it-IT" dirty="0" err="1">
                <a:latin typeface="Times New Roman" panose="02020603050405020304" pitchFamily="18" charset="0"/>
                <a:cs typeface="Times New Roman" panose="02020603050405020304" pitchFamily="18" charset="0"/>
              </a:rPr>
              <a:t>essen</a:t>
            </a:r>
            <a:r>
              <a:rPr lang="it-IT" dirty="0">
                <a:latin typeface="Times New Roman" panose="02020603050405020304" pitchFamily="18" charset="0"/>
                <a:cs typeface="Times New Roman" panose="02020603050405020304" pitchFamily="18" charset="0"/>
              </a:rPr>
              <a:t>, occasione durante la quale abbiamo cercato di comprendere qualcosa di più del segmento più alto della formazione culturale tedesca . </a:t>
            </a:r>
          </a:p>
        </p:txBody>
      </p:sp>
    </p:spTree>
    <p:extLst>
      <p:ext uri="{BB962C8B-B14F-4D97-AF65-F5344CB8AC3E}">
        <p14:creationId xmlns:p14="http://schemas.microsoft.com/office/powerpoint/2010/main" val="356730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23E2CB-CE75-4CAF-7D1E-D447AA08B5D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FA6CE154-E6AB-4428-177B-B91AA2358403}"/>
              </a:ext>
            </a:extLst>
          </p:cNvPr>
          <p:cNvSpPr>
            <a:spLocks noGrp="1"/>
          </p:cNvSpPr>
          <p:nvPr>
            <p:ph sz="quarter" idx="13"/>
          </p:nvPr>
        </p:nvSpPr>
        <p:spPr/>
        <p:txBody>
          <a:bodyPr>
            <a:normAutofit fontScale="70000" lnSpcReduction="20000"/>
          </a:bodyPr>
          <a:lstStyle/>
          <a:p>
            <a:r>
              <a:rPr lang="it-IT" dirty="0">
                <a:latin typeface="Times New Roman" panose="02020603050405020304" pitchFamily="18" charset="0"/>
                <a:cs typeface="Times New Roman" panose="02020603050405020304" pitchFamily="18" charset="0"/>
              </a:rPr>
              <a:t>Per accedere all’università è necessario un diploma di maturità; tuttavia esistono anche le cosiddette </a:t>
            </a:r>
            <a:r>
              <a:rPr lang="it-IT" dirty="0" err="1">
                <a:latin typeface="Times New Roman" panose="02020603050405020304" pitchFamily="18" charset="0"/>
                <a:cs typeface="Times New Roman" panose="02020603050405020304" pitchFamily="18" charset="0"/>
              </a:rPr>
              <a:t>Fachhochschulen</a:t>
            </a:r>
            <a:r>
              <a:rPr lang="it-IT" dirty="0">
                <a:latin typeface="Times New Roman" panose="02020603050405020304" pitchFamily="18" charset="0"/>
                <a:cs typeface="Times New Roman" panose="02020603050405020304" pitchFamily="18" charset="0"/>
              </a:rPr>
              <a:t> a cui è più facile accedere nel caso si provenga da una Realschule invece che dal </a:t>
            </a:r>
            <a:r>
              <a:rPr lang="it-IT" dirty="0" err="1">
                <a:latin typeface="Times New Roman" panose="02020603050405020304" pitchFamily="18" charset="0"/>
                <a:cs typeface="Times New Roman" panose="02020603050405020304" pitchFamily="18" charset="0"/>
              </a:rPr>
              <a:t>Gymnasium</a:t>
            </a:r>
            <a:r>
              <a:rPr lang="it-IT" dirty="0">
                <a:latin typeface="Times New Roman" panose="02020603050405020304" pitchFamily="18" charset="0"/>
                <a:cs typeface="Times New Roman" panose="02020603050405020304" pitchFamily="18" charset="0"/>
              </a:rPr>
              <a:t>. Non esistono esami di ammissione (salvo per alcune facoltà a numero chiuso,  come medicina). Lo studio universitario in Germania è assai libero: gli studenti, entro certi limiti, possono scegliere quali corsi seguire sostenendone prove intermedie ed esami finali. L’ultimo esame universitario corrisponde alla laurea.</a:t>
            </a:r>
          </a:p>
        </p:txBody>
      </p:sp>
      <p:pic>
        <p:nvPicPr>
          <p:cNvPr id="6" name="Segnaposto contenuto 5">
            <a:extLst>
              <a:ext uri="{FF2B5EF4-FFF2-40B4-BE49-F238E27FC236}">
                <a16:creationId xmlns:a16="http://schemas.microsoft.com/office/drawing/2014/main" id="{5264816E-1668-67B0-C75A-B136112FC838}"/>
              </a:ext>
            </a:extLst>
          </p:cNvPr>
          <p:cNvPicPr>
            <a:picLocks noGrp="1" noChangeAspect="1"/>
          </p:cNvPicPr>
          <p:nvPr>
            <p:ph sz="quarter" idx="14"/>
          </p:nvPr>
        </p:nvPicPr>
        <p:blipFill>
          <a:blip r:embed="rId2"/>
          <a:stretch>
            <a:fillRect/>
          </a:stretch>
        </p:blipFill>
        <p:spPr>
          <a:xfrm>
            <a:off x="7603725" y="2063750"/>
            <a:ext cx="1867700" cy="3311525"/>
          </a:xfrm>
        </p:spPr>
      </p:pic>
    </p:spTree>
    <p:extLst>
      <p:ext uri="{BB962C8B-B14F-4D97-AF65-F5344CB8AC3E}">
        <p14:creationId xmlns:p14="http://schemas.microsoft.com/office/powerpoint/2010/main" val="258571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A327D2-0452-F0B4-3809-47649638D48F}"/>
              </a:ext>
            </a:extLst>
          </p:cNvPr>
          <p:cNvSpPr>
            <a:spLocks noGrp="1"/>
          </p:cNvSpPr>
          <p:nvPr>
            <p:ph type="title"/>
          </p:nvPr>
        </p:nvSpPr>
        <p:spPr/>
        <p:txBody>
          <a:bodyPr/>
          <a:lstStyle/>
          <a:p>
            <a:endParaRPr lang="it-IT"/>
          </a:p>
        </p:txBody>
      </p:sp>
      <p:pic>
        <p:nvPicPr>
          <p:cNvPr id="6" name="Segnaposto contenuto 5">
            <a:extLst>
              <a:ext uri="{FF2B5EF4-FFF2-40B4-BE49-F238E27FC236}">
                <a16:creationId xmlns:a16="http://schemas.microsoft.com/office/drawing/2014/main" id="{A99F8039-2C97-E422-88A7-D38983E568C0}"/>
              </a:ext>
            </a:extLst>
          </p:cNvPr>
          <p:cNvPicPr>
            <a:picLocks noGrp="1" noChangeAspect="1"/>
          </p:cNvPicPr>
          <p:nvPr>
            <p:ph sz="quarter" idx="13"/>
          </p:nvPr>
        </p:nvPicPr>
        <p:blipFill>
          <a:blip r:embed="rId2"/>
          <a:stretch>
            <a:fillRect/>
          </a:stretch>
        </p:blipFill>
        <p:spPr>
          <a:xfrm>
            <a:off x="685800" y="2238994"/>
            <a:ext cx="5087938" cy="2869597"/>
          </a:xfrm>
        </p:spPr>
      </p:pic>
      <p:pic>
        <p:nvPicPr>
          <p:cNvPr id="14" name="Segnaposto contenuto 13">
            <a:extLst>
              <a:ext uri="{FF2B5EF4-FFF2-40B4-BE49-F238E27FC236}">
                <a16:creationId xmlns:a16="http://schemas.microsoft.com/office/drawing/2014/main" id="{026058F1-F349-5474-3880-A0F7EDF6BBA5}"/>
              </a:ext>
            </a:extLst>
          </p:cNvPr>
          <p:cNvPicPr>
            <a:picLocks noGrp="1" noChangeAspect="1"/>
          </p:cNvPicPr>
          <p:nvPr>
            <p:ph sz="quarter" idx="14"/>
          </p:nvPr>
        </p:nvPicPr>
        <p:blipFill>
          <a:blip r:embed="rId3"/>
          <a:stretch>
            <a:fillRect/>
          </a:stretch>
        </p:blipFill>
        <p:spPr>
          <a:xfrm>
            <a:off x="5963920" y="2224202"/>
            <a:ext cx="5086350" cy="2868701"/>
          </a:xfrm>
        </p:spPr>
      </p:pic>
    </p:spTree>
    <p:extLst>
      <p:ext uri="{BB962C8B-B14F-4D97-AF65-F5344CB8AC3E}">
        <p14:creationId xmlns:p14="http://schemas.microsoft.com/office/powerpoint/2010/main" val="36669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0B3B62-ECA1-8D83-1776-2688B98A76FC}"/>
              </a:ext>
            </a:extLst>
          </p:cNvPr>
          <p:cNvSpPr>
            <a:spLocks noGrp="1"/>
          </p:cNvSpPr>
          <p:nvPr>
            <p:ph type="title"/>
          </p:nvPr>
        </p:nvSpPr>
        <p:spPr>
          <a:xfrm>
            <a:off x="990601" y="563880"/>
            <a:ext cx="10396882" cy="1158140"/>
          </a:xfrm>
        </p:spPr>
        <p:txBody>
          <a:bodyPr>
            <a:normAutofit fontScale="90000"/>
          </a:bodyPr>
          <a:lstStyle/>
          <a:p>
            <a:r>
              <a:rPr lang="it-IT" dirty="0"/>
              <a:t>Non solo </a:t>
            </a:r>
            <a:r>
              <a:rPr lang="it-IT" dirty="0" err="1"/>
              <a:t>schule</a:t>
            </a:r>
            <a:r>
              <a:rPr lang="it-IT" dirty="0"/>
              <a:t>, ma anche Kunst und </a:t>
            </a:r>
            <a:r>
              <a:rPr lang="it-IT" dirty="0" err="1"/>
              <a:t>Kultur</a:t>
            </a:r>
            <a:endParaRPr lang="it-IT" dirty="0"/>
          </a:p>
        </p:txBody>
      </p:sp>
      <p:sp>
        <p:nvSpPr>
          <p:cNvPr id="3" name="Segnaposto contenuto 2">
            <a:extLst>
              <a:ext uri="{FF2B5EF4-FFF2-40B4-BE49-F238E27FC236}">
                <a16:creationId xmlns:a16="http://schemas.microsoft.com/office/drawing/2014/main" id="{3F94AD31-4F4B-D6D7-81B0-F05DA98EC0A5}"/>
              </a:ext>
            </a:extLst>
          </p:cNvPr>
          <p:cNvSpPr>
            <a:spLocks noGrp="1"/>
          </p:cNvSpPr>
          <p:nvPr>
            <p:ph sz="quarter" idx="13"/>
          </p:nvPr>
        </p:nvSpPr>
        <p:spPr/>
        <p:txBody>
          <a:bodyPr>
            <a:normAutofit lnSpcReduction="10000"/>
          </a:bodyPr>
          <a:lstStyle/>
          <a:p>
            <a:r>
              <a:rPr lang="it-IT" dirty="0">
                <a:latin typeface="Times New Roman" panose="02020603050405020304" pitchFamily="18" charset="0"/>
                <a:cs typeface="Times New Roman" panose="02020603050405020304" pitchFamily="18" charset="0"/>
              </a:rPr>
              <a:t>Nel corso della settimana di permanenza a </a:t>
            </a:r>
            <a:r>
              <a:rPr lang="it-IT" dirty="0" err="1">
                <a:latin typeface="Times New Roman" panose="02020603050405020304" pitchFamily="18" charset="0"/>
                <a:cs typeface="Times New Roman" panose="02020603050405020304" pitchFamily="18" charset="0"/>
              </a:rPr>
              <a:t>duisburg</a:t>
            </a:r>
            <a:r>
              <a:rPr lang="it-IT" dirty="0">
                <a:latin typeface="Times New Roman" panose="02020603050405020304" pitchFamily="18" charset="0"/>
                <a:cs typeface="Times New Roman" panose="02020603050405020304" pitchFamily="18" charset="0"/>
              </a:rPr>
              <a:t> abbiamo visitato alcune città ricche di storia, cultura e tradizioni come </a:t>
            </a:r>
            <a:r>
              <a:rPr lang="it-IT" dirty="0" err="1">
                <a:latin typeface="Times New Roman" panose="02020603050405020304" pitchFamily="18" charset="0"/>
                <a:cs typeface="Times New Roman" panose="02020603050405020304" pitchFamily="18" charset="0"/>
              </a:rPr>
              <a:t>Dusseldorf</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essen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aquisgrana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aachen</a:t>
            </a:r>
            <a:r>
              <a:rPr lang="it-IT" dirty="0">
                <a:latin typeface="Times New Roman" panose="02020603050405020304" pitchFamily="18" charset="0"/>
                <a:cs typeface="Times New Roman" panose="02020603050405020304" pitchFamily="18" charset="0"/>
              </a:rPr>
              <a:t> il nome tedesco) e colonia (</a:t>
            </a:r>
            <a:r>
              <a:rPr lang="it-IT" dirty="0" err="1">
                <a:latin typeface="Times New Roman" panose="02020603050405020304" pitchFamily="18" charset="0"/>
                <a:cs typeface="Times New Roman" panose="02020603050405020304" pitchFamily="18" charset="0"/>
              </a:rPr>
              <a:t>Köln</a:t>
            </a:r>
            <a:r>
              <a:rPr lang="it-IT" dirty="0">
                <a:latin typeface="Times New Roman" panose="02020603050405020304" pitchFamily="18" charset="0"/>
                <a:cs typeface="Times New Roman" panose="02020603050405020304" pitchFamily="18" charset="0"/>
              </a:rPr>
              <a:t>)</a:t>
            </a:r>
          </a:p>
          <a:p>
            <a:r>
              <a:rPr lang="it-IT" dirty="0">
                <a:latin typeface="Times New Roman" panose="02020603050405020304" pitchFamily="18" charset="0"/>
                <a:cs typeface="Times New Roman" panose="02020603050405020304" pitchFamily="18" charset="0"/>
              </a:rPr>
              <a:t>A destra: il </a:t>
            </a:r>
            <a:r>
              <a:rPr lang="it-IT" dirty="0" err="1">
                <a:latin typeface="Times New Roman" panose="02020603050405020304" pitchFamily="18" charset="0"/>
                <a:cs typeface="Times New Roman" panose="02020603050405020304" pitchFamily="18" charset="0"/>
              </a:rPr>
              <a:t>rathaus</a:t>
            </a:r>
            <a:r>
              <a:rPr lang="it-IT" dirty="0">
                <a:latin typeface="Times New Roman" panose="02020603050405020304" pitchFamily="18" charset="0"/>
                <a:cs typeface="Times New Roman" panose="02020603050405020304" pitchFamily="18" charset="0"/>
              </a:rPr>
              <a:t> (comune) di </a:t>
            </a:r>
            <a:r>
              <a:rPr lang="it-IT" dirty="0" err="1">
                <a:latin typeface="Times New Roman" panose="02020603050405020304" pitchFamily="18" charset="0"/>
                <a:cs typeface="Times New Roman" panose="02020603050405020304" pitchFamily="18" charset="0"/>
              </a:rPr>
              <a:t>Dusseldorf</a:t>
            </a:r>
            <a:endParaRPr lang="it-IT" dirty="0">
              <a:latin typeface="Times New Roman" panose="02020603050405020304" pitchFamily="18" charset="0"/>
              <a:cs typeface="Times New Roman" panose="02020603050405020304" pitchFamily="18" charset="0"/>
            </a:endParaRPr>
          </a:p>
        </p:txBody>
      </p:sp>
      <p:pic>
        <p:nvPicPr>
          <p:cNvPr id="8" name="Segnaposto contenuto 7">
            <a:extLst>
              <a:ext uri="{FF2B5EF4-FFF2-40B4-BE49-F238E27FC236}">
                <a16:creationId xmlns:a16="http://schemas.microsoft.com/office/drawing/2014/main" id="{90E19B80-2C2D-591A-713F-E2ACDD33346B}"/>
              </a:ext>
            </a:extLst>
          </p:cNvPr>
          <p:cNvPicPr>
            <a:picLocks noGrp="1" noChangeAspect="1"/>
          </p:cNvPicPr>
          <p:nvPr>
            <p:ph sz="quarter" idx="14"/>
          </p:nvPr>
        </p:nvPicPr>
        <p:blipFill>
          <a:blip r:embed="rId2"/>
          <a:stretch>
            <a:fillRect/>
          </a:stretch>
        </p:blipFill>
        <p:spPr>
          <a:xfrm>
            <a:off x="5994400" y="2288977"/>
            <a:ext cx="5086350" cy="2861071"/>
          </a:xfrm>
        </p:spPr>
      </p:pic>
    </p:spTree>
    <p:extLst>
      <p:ext uri="{BB962C8B-B14F-4D97-AF65-F5344CB8AC3E}">
        <p14:creationId xmlns:p14="http://schemas.microsoft.com/office/powerpoint/2010/main" val="369930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D518A8-EF6E-1E5E-8B9F-E908BC2D54E3}"/>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F53F7DF8-369C-983E-C177-5A5B54AAFAE1}"/>
              </a:ext>
            </a:extLst>
          </p:cNvPr>
          <p:cNvSpPr>
            <a:spLocks noGrp="1"/>
          </p:cNvSpPr>
          <p:nvPr>
            <p:ph sz="quarter" idx="13"/>
          </p:nvPr>
        </p:nvSpPr>
        <p:spPr/>
        <p:txBody>
          <a:bodyPr/>
          <a:lstStyle/>
          <a:p>
            <a:r>
              <a:rPr lang="it-IT" dirty="0">
                <a:latin typeface="Times New Roman" panose="02020603050405020304" pitchFamily="18" charset="0"/>
                <a:cs typeface="Times New Roman" panose="02020603050405020304" pitchFamily="18" charset="0"/>
              </a:rPr>
              <a:t>nell’ambito del Progetto erano previste attività di Job </a:t>
            </a:r>
            <a:r>
              <a:rPr lang="it-IT" dirty="0" err="1">
                <a:latin typeface="Times New Roman" panose="02020603050405020304" pitchFamily="18" charset="0"/>
                <a:cs typeface="Times New Roman" panose="02020603050405020304" pitchFamily="18" charset="0"/>
              </a:rPr>
              <a:t>Shadowing</a:t>
            </a:r>
            <a:r>
              <a:rPr lang="it-IT" dirty="0">
                <a:latin typeface="Times New Roman" panose="02020603050405020304" pitchFamily="18" charset="0"/>
                <a:cs typeface="Times New Roman" panose="02020603050405020304" pitchFamily="18" charset="0"/>
              </a:rPr>
              <a:t> – mobilità transnazionale presso una Scuola ai fini dell’arricchimento professionale.</a:t>
            </a:r>
          </a:p>
          <a:p>
            <a:r>
              <a:rPr lang="it-IT" dirty="0">
                <a:latin typeface="Times New Roman" panose="02020603050405020304" pitchFamily="18" charset="0"/>
                <a:cs typeface="Times New Roman" panose="02020603050405020304" pitchFamily="18" charset="0"/>
              </a:rPr>
              <a:t>In seguito alla frequenza di un corso  online di 30 h di lingua inglese e di un corso di 30 h, sempre svoltosi online, di innovazione metodologica e didattica, siamo partite  per questa nuova esperienza alla scoperta del sistema scolastico tedesco, ospiti della scuola </a:t>
            </a:r>
            <a:r>
              <a:rPr lang="it-IT" dirty="0" err="1">
                <a:latin typeface="Times New Roman" panose="02020603050405020304" pitchFamily="18" charset="0"/>
                <a:cs typeface="Times New Roman" panose="02020603050405020304" pitchFamily="18" charset="0"/>
              </a:rPr>
              <a:t>krupp-Gymnasium</a:t>
            </a:r>
            <a:r>
              <a:rPr lang="it-IT" dirty="0">
                <a:latin typeface="Times New Roman" panose="02020603050405020304" pitchFamily="18" charset="0"/>
                <a:cs typeface="Times New Roman" panose="02020603050405020304" pitchFamily="18" charset="0"/>
              </a:rPr>
              <a:t> di </a:t>
            </a:r>
            <a:r>
              <a:rPr lang="it-IT" dirty="0" err="1">
                <a:latin typeface="Times New Roman" panose="02020603050405020304" pitchFamily="18" charset="0"/>
                <a:cs typeface="Times New Roman" panose="02020603050405020304" pitchFamily="18" charset="0"/>
              </a:rPr>
              <a:t>duisburg</a:t>
            </a:r>
            <a:r>
              <a:rPr lang="it-IT"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6655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2D8086-93A6-DF19-A433-628F22A24BA8}"/>
              </a:ext>
            </a:extLst>
          </p:cNvPr>
          <p:cNvSpPr>
            <a:spLocks noGrp="1"/>
          </p:cNvSpPr>
          <p:nvPr>
            <p:ph type="title"/>
          </p:nvPr>
        </p:nvSpPr>
        <p:spPr/>
        <p:txBody>
          <a:bodyPr>
            <a:normAutofit/>
          </a:bodyPr>
          <a:lstStyle/>
          <a:p>
            <a:r>
              <a:rPr lang="it-IT" sz="3600" dirty="0"/>
              <a:t>Con il sindaco di </a:t>
            </a:r>
            <a:r>
              <a:rPr lang="it-IT" sz="3600" dirty="0" err="1"/>
              <a:t>duisburg</a:t>
            </a:r>
            <a:r>
              <a:rPr lang="it-IT" sz="3600" dirty="0"/>
              <a:t> e ad </a:t>
            </a:r>
            <a:r>
              <a:rPr lang="it-IT" sz="3600" dirty="0" err="1"/>
              <a:t>aquisgrana</a:t>
            </a:r>
            <a:endParaRPr lang="it-IT" sz="3600" dirty="0"/>
          </a:p>
        </p:txBody>
      </p:sp>
      <p:pic>
        <p:nvPicPr>
          <p:cNvPr id="6" name="Segnaposto contenuto 5">
            <a:extLst>
              <a:ext uri="{FF2B5EF4-FFF2-40B4-BE49-F238E27FC236}">
                <a16:creationId xmlns:a16="http://schemas.microsoft.com/office/drawing/2014/main" id="{0766DE39-F106-4D29-8E39-116D2E23BA25}"/>
              </a:ext>
            </a:extLst>
          </p:cNvPr>
          <p:cNvPicPr>
            <a:picLocks noGrp="1" noChangeAspect="1"/>
          </p:cNvPicPr>
          <p:nvPr>
            <p:ph sz="quarter" idx="13"/>
          </p:nvPr>
        </p:nvPicPr>
        <p:blipFill>
          <a:blip r:embed="rId2"/>
          <a:stretch>
            <a:fillRect/>
          </a:stretch>
        </p:blipFill>
        <p:spPr>
          <a:xfrm>
            <a:off x="1987947" y="2063750"/>
            <a:ext cx="2483643" cy="3311525"/>
          </a:xfrm>
        </p:spPr>
      </p:pic>
      <p:pic>
        <p:nvPicPr>
          <p:cNvPr id="8" name="Segnaposto contenuto 7">
            <a:extLst>
              <a:ext uri="{FF2B5EF4-FFF2-40B4-BE49-F238E27FC236}">
                <a16:creationId xmlns:a16="http://schemas.microsoft.com/office/drawing/2014/main" id="{C1146B92-46BC-504C-B6B7-364C32CADB96}"/>
              </a:ext>
            </a:extLst>
          </p:cNvPr>
          <p:cNvPicPr>
            <a:picLocks noGrp="1" noChangeAspect="1"/>
          </p:cNvPicPr>
          <p:nvPr>
            <p:ph sz="quarter" idx="14"/>
          </p:nvPr>
        </p:nvPicPr>
        <p:blipFill>
          <a:blip r:embed="rId3"/>
          <a:stretch>
            <a:fillRect/>
          </a:stretch>
        </p:blipFill>
        <p:spPr>
          <a:xfrm>
            <a:off x="6579722" y="2063750"/>
            <a:ext cx="3915706" cy="3311525"/>
          </a:xfrm>
        </p:spPr>
      </p:pic>
    </p:spTree>
    <p:extLst>
      <p:ext uri="{BB962C8B-B14F-4D97-AF65-F5344CB8AC3E}">
        <p14:creationId xmlns:p14="http://schemas.microsoft.com/office/powerpoint/2010/main" val="13881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219C81-9002-7722-5690-7AF1E17FDCE4}"/>
              </a:ext>
            </a:extLst>
          </p:cNvPr>
          <p:cNvSpPr>
            <a:spLocks noGrp="1"/>
          </p:cNvSpPr>
          <p:nvPr>
            <p:ph type="title"/>
          </p:nvPr>
        </p:nvSpPr>
        <p:spPr/>
        <p:txBody>
          <a:bodyPr/>
          <a:lstStyle/>
          <a:p>
            <a:endParaRPr lang="it-IT" dirty="0"/>
          </a:p>
        </p:txBody>
      </p:sp>
      <p:pic>
        <p:nvPicPr>
          <p:cNvPr id="6" name="Segnaposto contenuto 5">
            <a:extLst>
              <a:ext uri="{FF2B5EF4-FFF2-40B4-BE49-F238E27FC236}">
                <a16:creationId xmlns:a16="http://schemas.microsoft.com/office/drawing/2014/main" id="{BC3E13BE-DC34-4D6B-B855-54D838E3E682}"/>
              </a:ext>
            </a:extLst>
          </p:cNvPr>
          <p:cNvPicPr>
            <a:picLocks noGrp="1" noChangeAspect="1"/>
          </p:cNvPicPr>
          <p:nvPr>
            <p:ph sz="quarter" idx="13"/>
          </p:nvPr>
        </p:nvPicPr>
        <p:blipFill>
          <a:blip r:embed="rId2"/>
          <a:stretch>
            <a:fillRect/>
          </a:stretch>
        </p:blipFill>
        <p:spPr>
          <a:xfrm>
            <a:off x="8478635" y="502920"/>
            <a:ext cx="2644863" cy="4689475"/>
          </a:xfrm>
        </p:spPr>
      </p:pic>
      <p:sp>
        <p:nvSpPr>
          <p:cNvPr id="4" name="Segnaposto testo 3">
            <a:extLst>
              <a:ext uri="{FF2B5EF4-FFF2-40B4-BE49-F238E27FC236}">
                <a16:creationId xmlns:a16="http://schemas.microsoft.com/office/drawing/2014/main" id="{FAE6EA7C-BC8F-390A-4655-DD7F66B97B6D}"/>
              </a:ext>
            </a:extLst>
          </p:cNvPr>
          <p:cNvSpPr>
            <a:spLocks noGrp="1"/>
          </p:cNvSpPr>
          <p:nvPr>
            <p:ph type="body" sz="half" idx="2"/>
          </p:nvPr>
        </p:nvSpPr>
        <p:spPr/>
        <p:txBody>
          <a:bodyPr>
            <a:normAutofit/>
          </a:bodyPr>
          <a:lstStyle/>
          <a:p>
            <a:r>
              <a:rPr lang="it-IT" sz="3600" dirty="0">
                <a:latin typeface="Times New Roman" panose="02020603050405020304" pitchFamily="18" charset="0"/>
                <a:cs typeface="Times New Roman" panose="02020603050405020304" pitchFamily="18" charset="0"/>
              </a:rPr>
              <a:t>Ad </a:t>
            </a:r>
            <a:r>
              <a:rPr lang="it-IT" sz="3600" dirty="0" err="1">
                <a:latin typeface="Times New Roman" panose="02020603050405020304" pitchFamily="18" charset="0"/>
                <a:cs typeface="Times New Roman" panose="02020603050405020304" pitchFamily="18" charset="0"/>
              </a:rPr>
              <a:t>aquisgrana</a:t>
            </a:r>
            <a:r>
              <a:rPr lang="it-IT" sz="3600" dirty="0">
                <a:latin typeface="Times New Roman" panose="02020603050405020304" pitchFamily="18" charset="0"/>
                <a:cs typeface="Times New Roman" panose="02020603050405020304" pitchFamily="18" charset="0"/>
              </a:rPr>
              <a:t> sulle tracce di carlo magno</a:t>
            </a:r>
          </a:p>
        </p:txBody>
      </p:sp>
      <p:pic>
        <p:nvPicPr>
          <p:cNvPr id="8" name="Immagine 7">
            <a:extLst>
              <a:ext uri="{FF2B5EF4-FFF2-40B4-BE49-F238E27FC236}">
                <a16:creationId xmlns:a16="http://schemas.microsoft.com/office/drawing/2014/main" id="{F99BE88E-805F-104F-217B-450484DD107C}"/>
              </a:ext>
            </a:extLst>
          </p:cNvPr>
          <p:cNvPicPr>
            <a:picLocks noChangeAspect="1"/>
          </p:cNvPicPr>
          <p:nvPr/>
        </p:nvPicPr>
        <p:blipFill>
          <a:blip r:embed="rId3"/>
          <a:stretch>
            <a:fillRect/>
          </a:stretch>
        </p:blipFill>
        <p:spPr>
          <a:xfrm>
            <a:off x="5318759" y="502920"/>
            <a:ext cx="2926081" cy="4602480"/>
          </a:xfrm>
          <a:prstGeom prst="rect">
            <a:avLst/>
          </a:prstGeom>
        </p:spPr>
      </p:pic>
    </p:spTree>
    <p:extLst>
      <p:ext uri="{BB962C8B-B14F-4D97-AF65-F5344CB8AC3E}">
        <p14:creationId xmlns:p14="http://schemas.microsoft.com/office/powerpoint/2010/main" val="372524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014051-363C-653E-DA7E-C086ACDADF6E}"/>
              </a:ext>
            </a:extLst>
          </p:cNvPr>
          <p:cNvSpPr>
            <a:spLocks noGrp="1"/>
          </p:cNvSpPr>
          <p:nvPr>
            <p:ph type="title"/>
          </p:nvPr>
        </p:nvSpPr>
        <p:spPr/>
        <p:txBody>
          <a:bodyPr>
            <a:normAutofit/>
          </a:bodyPr>
          <a:lstStyle/>
          <a:p>
            <a:pPr algn="ctr"/>
            <a:r>
              <a:rPr lang="it-IT" sz="3600" dirty="0"/>
              <a:t>A Münster e davanti al meraviglioso duomo di colonia</a:t>
            </a:r>
          </a:p>
        </p:txBody>
      </p:sp>
      <p:pic>
        <p:nvPicPr>
          <p:cNvPr id="6" name="Segnaposto contenuto 5">
            <a:extLst>
              <a:ext uri="{FF2B5EF4-FFF2-40B4-BE49-F238E27FC236}">
                <a16:creationId xmlns:a16="http://schemas.microsoft.com/office/drawing/2014/main" id="{42288801-D9E5-0DF5-2D9D-10E3CCF020EB}"/>
              </a:ext>
            </a:extLst>
          </p:cNvPr>
          <p:cNvPicPr>
            <a:picLocks noGrp="1" noChangeAspect="1"/>
          </p:cNvPicPr>
          <p:nvPr>
            <p:ph sz="quarter" idx="13"/>
          </p:nvPr>
        </p:nvPicPr>
        <p:blipFill>
          <a:blip r:embed="rId2"/>
          <a:stretch>
            <a:fillRect/>
          </a:stretch>
        </p:blipFill>
        <p:spPr>
          <a:xfrm>
            <a:off x="1614430" y="2063750"/>
            <a:ext cx="3230677" cy="3311525"/>
          </a:xfrm>
        </p:spPr>
      </p:pic>
      <p:pic>
        <p:nvPicPr>
          <p:cNvPr id="8" name="Segnaposto contenuto 7">
            <a:extLst>
              <a:ext uri="{FF2B5EF4-FFF2-40B4-BE49-F238E27FC236}">
                <a16:creationId xmlns:a16="http://schemas.microsoft.com/office/drawing/2014/main" id="{EFC6AE44-6CB8-7AAF-8FDE-73D3E9B45676}"/>
              </a:ext>
            </a:extLst>
          </p:cNvPr>
          <p:cNvPicPr>
            <a:picLocks noGrp="1" noChangeAspect="1"/>
          </p:cNvPicPr>
          <p:nvPr>
            <p:ph sz="quarter" idx="14"/>
          </p:nvPr>
        </p:nvPicPr>
        <p:blipFill>
          <a:blip r:embed="rId3"/>
          <a:stretch>
            <a:fillRect/>
          </a:stretch>
        </p:blipFill>
        <p:spPr>
          <a:xfrm>
            <a:off x="7295753" y="2063750"/>
            <a:ext cx="2483643" cy="3311525"/>
          </a:xfrm>
        </p:spPr>
      </p:pic>
    </p:spTree>
    <p:extLst>
      <p:ext uri="{BB962C8B-B14F-4D97-AF65-F5344CB8AC3E}">
        <p14:creationId xmlns:p14="http://schemas.microsoft.com/office/powerpoint/2010/main" val="60468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A89B26-A045-FF3E-8DF2-A2570F9D6B1C}"/>
              </a:ext>
            </a:extLst>
          </p:cNvPr>
          <p:cNvSpPr>
            <a:spLocks noGrp="1"/>
          </p:cNvSpPr>
          <p:nvPr>
            <p:ph type="title"/>
          </p:nvPr>
        </p:nvSpPr>
        <p:spPr/>
        <p:txBody>
          <a:bodyPr>
            <a:normAutofit/>
          </a:bodyPr>
          <a:lstStyle/>
          <a:p>
            <a:pPr algn="ctr"/>
            <a:r>
              <a:rPr lang="it-IT" sz="2800" dirty="0"/>
              <a:t>altre immagini del duomo di colonia</a:t>
            </a:r>
          </a:p>
        </p:txBody>
      </p:sp>
      <p:pic>
        <p:nvPicPr>
          <p:cNvPr id="6" name="Segnaposto contenuto 5">
            <a:extLst>
              <a:ext uri="{FF2B5EF4-FFF2-40B4-BE49-F238E27FC236}">
                <a16:creationId xmlns:a16="http://schemas.microsoft.com/office/drawing/2014/main" id="{EAA161DF-D77D-BC0E-AD43-D838B24AAA83}"/>
              </a:ext>
            </a:extLst>
          </p:cNvPr>
          <p:cNvPicPr>
            <a:picLocks noGrp="1" noChangeAspect="1"/>
          </p:cNvPicPr>
          <p:nvPr>
            <p:ph sz="quarter" idx="13"/>
          </p:nvPr>
        </p:nvPicPr>
        <p:blipFill>
          <a:blip r:embed="rId2"/>
          <a:stretch>
            <a:fillRect/>
          </a:stretch>
        </p:blipFill>
        <p:spPr>
          <a:xfrm>
            <a:off x="3088813" y="2002790"/>
            <a:ext cx="1866872" cy="3311525"/>
          </a:xfrm>
        </p:spPr>
      </p:pic>
      <p:pic>
        <p:nvPicPr>
          <p:cNvPr id="8" name="Segnaposto contenuto 7">
            <a:extLst>
              <a:ext uri="{FF2B5EF4-FFF2-40B4-BE49-F238E27FC236}">
                <a16:creationId xmlns:a16="http://schemas.microsoft.com/office/drawing/2014/main" id="{E8348B24-2F84-2B8A-E805-F32CF9FF86E4}"/>
              </a:ext>
            </a:extLst>
          </p:cNvPr>
          <p:cNvPicPr>
            <a:picLocks noGrp="1" noChangeAspect="1"/>
          </p:cNvPicPr>
          <p:nvPr>
            <p:ph sz="quarter" idx="14"/>
          </p:nvPr>
        </p:nvPicPr>
        <p:blipFill>
          <a:blip r:embed="rId3"/>
          <a:stretch>
            <a:fillRect/>
          </a:stretch>
        </p:blipFill>
        <p:spPr>
          <a:xfrm>
            <a:off x="7295753" y="2063750"/>
            <a:ext cx="2483643" cy="3311525"/>
          </a:xfrm>
        </p:spPr>
      </p:pic>
    </p:spTree>
    <p:extLst>
      <p:ext uri="{BB962C8B-B14F-4D97-AF65-F5344CB8AC3E}">
        <p14:creationId xmlns:p14="http://schemas.microsoft.com/office/powerpoint/2010/main" val="56111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54A8BD-79E6-FDB5-9FD5-7D7C7DFA38A3}"/>
              </a:ext>
            </a:extLst>
          </p:cNvPr>
          <p:cNvSpPr>
            <a:spLocks noGrp="1"/>
          </p:cNvSpPr>
          <p:nvPr>
            <p:ph type="title"/>
          </p:nvPr>
        </p:nvSpPr>
        <p:spPr/>
        <p:txBody>
          <a:bodyPr>
            <a:normAutofit/>
          </a:bodyPr>
          <a:lstStyle/>
          <a:p>
            <a:pPr algn="ctr"/>
            <a:r>
              <a:rPr lang="it-IT" sz="2400" dirty="0"/>
              <a:t>Da bravi italiani non tradiremo mai espresso, spaghetti e pizza…ma Birra, dolci e würstel hanno accompagnato con piacere i nostri 7 giorni tedeschi!</a:t>
            </a:r>
          </a:p>
        </p:txBody>
      </p:sp>
      <p:pic>
        <p:nvPicPr>
          <p:cNvPr id="6" name="Segnaposto contenuto 5">
            <a:extLst>
              <a:ext uri="{FF2B5EF4-FFF2-40B4-BE49-F238E27FC236}">
                <a16:creationId xmlns:a16="http://schemas.microsoft.com/office/drawing/2014/main" id="{006F810A-3BB4-7E28-1C52-437D21EE3765}"/>
              </a:ext>
            </a:extLst>
          </p:cNvPr>
          <p:cNvPicPr>
            <a:picLocks noGrp="1" noChangeAspect="1"/>
          </p:cNvPicPr>
          <p:nvPr>
            <p:ph sz="quarter" idx="13"/>
          </p:nvPr>
        </p:nvPicPr>
        <p:blipFill>
          <a:blip r:embed="rId2"/>
          <a:stretch>
            <a:fillRect/>
          </a:stretch>
        </p:blipFill>
        <p:spPr>
          <a:xfrm>
            <a:off x="259080" y="1983730"/>
            <a:ext cx="2286000" cy="2861965"/>
          </a:xfrm>
        </p:spPr>
      </p:pic>
      <p:pic>
        <p:nvPicPr>
          <p:cNvPr id="8" name="Segnaposto contenuto 7">
            <a:extLst>
              <a:ext uri="{FF2B5EF4-FFF2-40B4-BE49-F238E27FC236}">
                <a16:creationId xmlns:a16="http://schemas.microsoft.com/office/drawing/2014/main" id="{C32B42CC-6F19-E948-6974-6F42745F7DBC}"/>
              </a:ext>
            </a:extLst>
          </p:cNvPr>
          <p:cNvPicPr>
            <a:picLocks noGrp="1" noChangeAspect="1"/>
          </p:cNvPicPr>
          <p:nvPr>
            <p:ph sz="quarter" idx="14"/>
          </p:nvPr>
        </p:nvPicPr>
        <p:blipFill>
          <a:blip r:embed="rId3"/>
          <a:stretch>
            <a:fillRect/>
          </a:stretch>
        </p:blipFill>
        <p:spPr>
          <a:xfrm>
            <a:off x="2668449" y="1758950"/>
            <a:ext cx="1862732" cy="3311525"/>
          </a:xfrm>
        </p:spPr>
      </p:pic>
      <p:pic>
        <p:nvPicPr>
          <p:cNvPr id="10" name="Immagine 9">
            <a:extLst>
              <a:ext uri="{FF2B5EF4-FFF2-40B4-BE49-F238E27FC236}">
                <a16:creationId xmlns:a16="http://schemas.microsoft.com/office/drawing/2014/main" id="{00F0C611-C90E-7E5A-F0CF-C657FEEC8643}"/>
              </a:ext>
            </a:extLst>
          </p:cNvPr>
          <p:cNvPicPr>
            <a:picLocks noChangeAspect="1"/>
          </p:cNvPicPr>
          <p:nvPr/>
        </p:nvPicPr>
        <p:blipFill>
          <a:blip r:embed="rId4"/>
          <a:stretch>
            <a:fillRect/>
          </a:stretch>
        </p:blipFill>
        <p:spPr>
          <a:xfrm>
            <a:off x="4807267" y="1615440"/>
            <a:ext cx="1944053" cy="3520440"/>
          </a:xfrm>
          <a:prstGeom prst="rect">
            <a:avLst/>
          </a:prstGeom>
        </p:spPr>
      </p:pic>
      <p:pic>
        <p:nvPicPr>
          <p:cNvPr id="12" name="Immagine 11">
            <a:extLst>
              <a:ext uri="{FF2B5EF4-FFF2-40B4-BE49-F238E27FC236}">
                <a16:creationId xmlns:a16="http://schemas.microsoft.com/office/drawing/2014/main" id="{77A0BA68-1064-AE1A-15AE-16106A237DA4}"/>
              </a:ext>
            </a:extLst>
          </p:cNvPr>
          <p:cNvPicPr>
            <a:picLocks noChangeAspect="1"/>
          </p:cNvPicPr>
          <p:nvPr/>
        </p:nvPicPr>
        <p:blipFill>
          <a:blip r:embed="rId5"/>
          <a:stretch>
            <a:fillRect/>
          </a:stretch>
        </p:blipFill>
        <p:spPr>
          <a:xfrm>
            <a:off x="6864667" y="1691640"/>
            <a:ext cx="2599373" cy="3489960"/>
          </a:xfrm>
          <a:prstGeom prst="rect">
            <a:avLst/>
          </a:prstGeom>
        </p:spPr>
      </p:pic>
      <p:pic>
        <p:nvPicPr>
          <p:cNvPr id="14" name="Immagine 13">
            <a:extLst>
              <a:ext uri="{FF2B5EF4-FFF2-40B4-BE49-F238E27FC236}">
                <a16:creationId xmlns:a16="http://schemas.microsoft.com/office/drawing/2014/main" id="{0056F514-B827-A983-470C-5808DA41745E}"/>
              </a:ext>
            </a:extLst>
          </p:cNvPr>
          <p:cNvPicPr>
            <a:picLocks noChangeAspect="1"/>
          </p:cNvPicPr>
          <p:nvPr/>
        </p:nvPicPr>
        <p:blipFill>
          <a:blip r:embed="rId6"/>
          <a:stretch>
            <a:fillRect/>
          </a:stretch>
        </p:blipFill>
        <p:spPr>
          <a:xfrm>
            <a:off x="9638347" y="1645920"/>
            <a:ext cx="2050733" cy="3413760"/>
          </a:xfrm>
          <a:prstGeom prst="rect">
            <a:avLst/>
          </a:prstGeom>
        </p:spPr>
      </p:pic>
    </p:spTree>
    <p:extLst>
      <p:ext uri="{BB962C8B-B14F-4D97-AF65-F5344CB8AC3E}">
        <p14:creationId xmlns:p14="http://schemas.microsoft.com/office/powerpoint/2010/main" val="15528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BEC254-E84F-3116-0F7B-DDD99C1CA9A7}"/>
              </a:ext>
            </a:extLst>
          </p:cNvPr>
          <p:cNvSpPr>
            <a:spLocks noGrp="1"/>
          </p:cNvSpPr>
          <p:nvPr>
            <p:ph type="title"/>
          </p:nvPr>
        </p:nvSpPr>
        <p:spPr/>
        <p:txBody>
          <a:bodyPr/>
          <a:lstStyle/>
          <a:p>
            <a:r>
              <a:rPr lang="it-IT" dirty="0"/>
              <a:t>Tirando le somme…</a:t>
            </a:r>
          </a:p>
        </p:txBody>
      </p:sp>
      <p:sp>
        <p:nvSpPr>
          <p:cNvPr id="3" name="Segnaposto contenuto 2">
            <a:extLst>
              <a:ext uri="{FF2B5EF4-FFF2-40B4-BE49-F238E27FC236}">
                <a16:creationId xmlns:a16="http://schemas.microsoft.com/office/drawing/2014/main" id="{9AEF7467-E544-0F43-22B2-28D8DBBD6B98}"/>
              </a:ext>
            </a:extLst>
          </p:cNvPr>
          <p:cNvSpPr>
            <a:spLocks noGrp="1"/>
          </p:cNvSpPr>
          <p:nvPr>
            <p:ph sz="quarter" idx="13"/>
          </p:nvPr>
        </p:nvSpPr>
        <p:spPr/>
        <p:txBody>
          <a:bodyPr/>
          <a:lstStyle/>
          <a:p>
            <a:r>
              <a:rPr lang="it-IT" dirty="0">
                <a:latin typeface="Times New Roman" panose="02020603050405020304" pitchFamily="18" charset="0"/>
                <a:cs typeface="Times New Roman" panose="02020603050405020304" pitchFamily="18" charset="0"/>
              </a:rPr>
              <a:t>L’esperienza, pur se breve, si è rivelata una preziosa occasione per conoscere un nuovo sistema scolastico, confrontarsi con colleghi di altre scuole del nostro territorio ed aprirci anche ad una dimensione europea</a:t>
            </a:r>
          </a:p>
        </p:txBody>
      </p:sp>
      <p:sp>
        <p:nvSpPr>
          <p:cNvPr id="4" name="Segnaposto contenuto 3">
            <a:extLst>
              <a:ext uri="{FF2B5EF4-FFF2-40B4-BE49-F238E27FC236}">
                <a16:creationId xmlns:a16="http://schemas.microsoft.com/office/drawing/2014/main" id="{F7117CDD-2476-2264-A7F0-B5C1D8EC7E3A}"/>
              </a:ext>
            </a:extLst>
          </p:cNvPr>
          <p:cNvSpPr>
            <a:spLocks noGrp="1"/>
          </p:cNvSpPr>
          <p:nvPr>
            <p:ph sz="quarter" idx="14"/>
          </p:nvPr>
        </p:nvSpPr>
        <p:spPr/>
        <p:txBody>
          <a:bodyPr>
            <a:normAutofit fontScale="85000" lnSpcReduction="10000"/>
          </a:bodyPr>
          <a:lstStyle/>
          <a:p>
            <a:r>
              <a:rPr lang="it-IT" dirty="0">
                <a:latin typeface="Times New Roman" panose="02020603050405020304" pitchFamily="18" charset="0"/>
                <a:cs typeface="Times New Roman" panose="02020603050405020304" pitchFamily="18" charset="0"/>
              </a:rPr>
              <a:t>Senza dimenticare l’importanza di conoscere e valorizzare le nostre tradizioni locali, si ritiene importante favorire tra gli studenti la curiosità, in generale, verso «il viaggio» e la conoscenza di altre realtà, vicine e lontane. </a:t>
            </a:r>
          </a:p>
          <a:p>
            <a:r>
              <a:rPr lang="it-IT" dirty="0">
                <a:latin typeface="Times New Roman" panose="02020603050405020304" pitchFamily="18" charset="0"/>
                <a:cs typeface="Times New Roman" panose="02020603050405020304" pitchFamily="18" charset="0"/>
              </a:rPr>
              <a:t>Ogni </a:t>
            </a:r>
            <a:r>
              <a:rPr lang="it-IT" dirty="0">
                <a:highlight>
                  <a:srgbClr val="FFFF00"/>
                </a:highlight>
                <a:latin typeface="Times New Roman" panose="02020603050405020304" pitchFamily="18" charset="0"/>
                <a:cs typeface="Times New Roman" panose="02020603050405020304" pitchFamily="18" charset="0"/>
              </a:rPr>
              <a:t>viaggio, </a:t>
            </a:r>
            <a:r>
              <a:rPr lang="it-IT" dirty="0">
                <a:latin typeface="Times New Roman" panose="02020603050405020304" pitchFamily="18" charset="0"/>
                <a:cs typeface="Times New Roman" panose="02020603050405020304" pitchFamily="18" charset="0"/>
              </a:rPr>
              <a:t>infatti, è sempre, infatti, </a:t>
            </a:r>
            <a:r>
              <a:rPr lang="it-IT" dirty="0">
                <a:highlight>
                  <a:srgbClr val="FFFF00"/>
                </a:highlight>
                <a:latin typeface="Times New Roman" panose="02020603050405020304" pitchFamily="18" charset="0"/>
                <a:cs typeface="Times New Roman" panose="02020603050405020304" pitchFamily="18" charset="0"/>
              </a:rPr>
              <a:t>occasione di arricchimento</a:t>
            </a:r>
            <a:r>
              <a:rPr lang="it-IT"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119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749FBF-29B7-3F95-3C72-BC2D7DE63195}"/>
              </a:ext>
            </a:extLst>
          </p:cNvPr>
          <p:cNvSpPr>
            <a:spLocks noGrp="1"/>
          </p:cNvSpPr>
          <p:nvPr>
            <p:ph type="ctrTitle"/>
          </p:nvPr>
        </p:nvSpPr>
        <p:spPr/>
        <p:txBody>
          <a:bodyPr>
            <a:normAutofit fontScale="90000"/>
          </a:bodyPr>
          <a:lstStyle/>
          <a:p>
            <a:pPr algn="ctr"/>
            <a:r>
              <a:rPr lang="it-IT" dirty="0" err="1"/>
              <a:t>danke</a:t>
            </a:r>
            <a:r>
              <a:rPr lang="it-IT" dirty="0"/>
              <a:t> </a:t>
            </a:r>
            <a:r>
              <a:rPr lang="it-IT" dirty="0" err="1"/>
              <a:t>schön</a:t>
            </a:r>
            <a:r>
              <a:rPr lang="it-IT" dirty="0"/>
              <a:t>-Grazie mille</a:t>
            </a:r>
            <a:br>
              <a:rPr lang="it-IT" dirty="0"/>
            </a:br>
            <a:r>
              <a:rPr lang="it-IT" dirty="0"/>
              <a:t> per l’attenzione!</a:t>
            </a:r>
          </a:p>
        </p:txBody>
      </p:sp>
      <p:sp>
        <p:nvSpPr>
          <p:cNvPr id="5" name="Sottotitolo 4">
            <a:extLst>
              <a:ext uri="{FF2B5EF4-FFF2-40B4-BE49-F238E27FC236}">
                <a16:creationId xmlns:a16="http://schemas.microsoft.com/office/drawing/2014/main" id="{D017BB72-C05D-3813-4618-5B1547643E2B}"/>
              </a:ext>
            </a:extLst>
          </p:cNvPr>
          <p:cNvSpPr>
            <a:spLocks noGrp="1"/>
          </p:cNvSpPr>
          <p:nvPr>
            <p:ph type="subTitle" idx="1"/>
          </p:nvPr>
        </p:nvSpPr>
        <p:spPr>
          <a:xfrm rot="21420000">
            <a:off x="952582" y="3291849"/>
            <a:ext cx="9755187" cy="550333"/>
          </a:xfrm>
        </p:spPr>
        <p:txBody>
          <a:bodyPr/>
          <a:lstStyle/>
          <a:p>
            <a:r>
              <a:rPr lang="it-IT" dirty="0"/>
              <a:t>Il dirigente scolastico </a:t>
            </a:r>
            <a:r>
              <a:rPr lang="it-IT" dirty="0" err="1"/>
              <a:t>adele</a:t>
            </a:r>
            <a:r>
              <a:rPr lang="it-IT" dirty="0"/>
              <a:t> </a:t>
            </a:r>
            <a:r>
              <a:rPr lang="it-IT" dirty="0" err="1"/>
              <a:t>bevacqua</a:t>
            </a:r>
            <a:endParaRPr lang="it-IT" dirty="0"/>
          </a:p>
          <a:p>
            <a:r>
              <a:rPr lang="it-IT" dirty="0"/>
              <a:t> e la professoressa </a:t>
            </a:r>
            <a:r>
              <a:rPr lang="it-IT" dirty="0" err="1"/>
              <a:t>Armeli</a:t>
            </a:r>
            <a:r>
              <a:rPr lang="it-IT" dirty="0"/>
              <a:t> I. Carmela</a:t>
            </a:r>
          </a:p>
        </p:txBody>
      </p:sp>
      <p:pic>
        <p:nvPicPr>
          <p:cNvPr id="4" name="Immagine 3">
            <a:extLst>
              <a:ext uri="{FF2B5EF4-FFF2-40B4-BE49-F238E27FC236}">
                <a16:creationId xmlns:a16="http://schemas.microsoft.com/office/drawing/2014/main" id="{BE1C8649-23A5-BFFD-7D99-D9175F2476DF}"/>
              </a:ext>
            </a:extLst>
          </p:cNvPr>
          <p:cNvPicPr>
            <a:picLocks noChangeAspect="1"/>
          </p:cNvPicPr>
          <p:nvPr/>
        </p:nvPicPr>
        <p:blipFill>
          <a:blip r:embed="rId2"/>
          <a:stretch>
            <a:fillRect/>
          </a:stretch>
        </p:blipFill>
        <p:spPr>
          <a:xfrm>
            <a:off x="8870577" y="1021080"/>
            <a:ext cx="2650864" cy="1295400"/>
          </a:xfrm>
          <a:prstGeom prst="rect">
            <a:avLst/>
          </a:prstGeom>
        </p:spPr>
      </p:pic>
    </p:spTree>
    <p:extLst>
      <p:ext uri="{BB962C8B-B14F-4D97-AF65-F5344CB8AC3E}">
        <p14:creationId xmlns:p14="http://schemas.microsoft.com/office/powerpoint/2010/main" val="23257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circle(in)">
                                      <p:cBhvr>
                                        <p:cTn id="15" dur="20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ircle(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D2E2F7-877C-8478-E597-8D2DFC149F67}"/>
              </a:ext>
            </a:extLst>
          </p:cNvPr>
          <p:cNvSpPr>
            <a:spLocks noGrp="1"/>
          </p:cNvSpPr>
          <p:nvPr>
            <p:ph type="title"/>
          </p:nvPr>
        </p:nvSpPr>
        <p:spPr/>
        <p:txBody>
          <a:bodyPr/>
          <a:lstStyle/>
          <a:p>
            <a:r>
              <a:rPr lang="it-IT" dirty="0"/>
              <a:t>DUISBURG   </a:t>
            </a:r>
          </a:p>
        </p:txBody>
      </p:sp>
      <p:sp>
        <p:nvSpPr>
          <p:cNvPr id="3" name="Segnaposto contenuto 2">
            <a:extLst>
              <a:ext uri="{FF2B5EF4-FFF2-40B4-BE49-F238E27FC236}">
                <a16:creationId xmlns:a16="http://schemas.microsoft.com/office/drawing/2014/main" id="{3C0BAD6F-BB6C-C5DF-EE06-7613612AE232}"/>
              </a:ext>
            </a:extLst>
          </p:cNvPr>
          <p:cNvSpPr>
            <a:spLocks noGrp="1"/>
          </p:cNvSpPr>
          <p:nvPr>
            <p:ph sz="quarter" idx="13"/>
          </p:nvPr>
        </p:nvSpPr>
        <p:spPr/>
        <p:txBody>
          <a:bodyPr/>
          <a:lstStyle/>
          <a:p>
            <a:r>
              <a:rPr lang="it-IT" dirty="0">
                <a:latin typeface="Times New Roman" panose="02020603050405020304" pitchFamily="18" charset="0"/>
                <a:cs typeface="Times New Roman" panose="02020603050405020304" pitchFamily="18" charset="0"/>
              </a:rPr>
              <a:t>E’ una città  di  ca. 500.000 abitanti situata nel Land della Renania Settentrionale-Vestfalia, alla confluenza dei fiumi Reno e Ruhr, nella parte occidentale della regione della Ruhr.</a:t>
            </a:r>
          </a:p>
          <a:p>
            <a:endParaRPr lang="it-IT" dirty="0"/>
          </a:p>
        </p:txBody>
      </p:sp>
      <p:pic>
        <p:nvPicPr>
          <p:cNvPr id="4" name="Immagine 3">
            <a:extLst>
              <a:ext uri="{FF2B5EF4-FFF2-40B4-BE49-F238E27FC236}">
                <a16:creationId xmlns:a16="http://schemas.microsoft.com/office/drawing/2014/main" id="{E2D26C83-5A61-D55F-A887-BFBF1C767001}"/>
              </a:ext>
            </a:extLst>
          </p:cNvPr>
          <p:cNvPicPr>
            <a:picLocks noChangeAspect="1"/>
          </p:cNvPicPr>
          <p:nvPr/>
        </p:nvPicPr>
        <p:blipFill>
          <a:blip r:embed="rId2"/>
          <a:stretch>
            <a:fillRect/>
          </a:stretch>
        </p:blipFill>
        <p:spPr>
          <a:xfrm>
            <a:off x="4800600" y="422910"/>
            <a:ext cx="3048000" cy="1714500"/>
          </a:xfrm>
          <a:prstGeom prst="rect">
            <a:avLst/>
          </a:prstGeom>
        </p:spPr>
      </p:pic>
      <p:pic>
        <p:nvPicPr>
          <p:cNvPr id="5" name="Immagine 4">
            <a:extLst>
              <a:ext uri="{FF2B5EF4-FFF2-40B4-BE49-F238E27FC236}">
                <a16:creationId xmlns:a16="http://schemas.microsoft.com/office/drawing/2014/main" id="{3B6FE667-9810-32E5-55F2-821A21C7D1A8}"/>
              </a:ext>
            </a:extLst>
          </p:cNvPr>
          <p:cNvPicPr>
            <a:picLocks noChangeAspect="1"/>
          </p:cNvPicPr>
          <p:nvPr/>
        </p:nvPicPr>
        <p:blipFill>
          <a:blip r:embed="rId3"/>
          <a:stretch>
            <a:fillRect/>
          </a:stretch>
        </p:blipFill>
        <p:spPr>
          <a:xfrm>
            <a:off x="8464867" y="472440"/>
            <a:ext cx="2325053" cy="1878330"/>
          </a:xfrm>
          <a:prstGeom prst="rect">
            <a:avLst/>
          </a:prstGeom>
        </p:spPr>
      </p:pic>
    </p:spTree>
    <p:extLst>
      <p:ext uri="{BB962C8B-B14F-4D97-AF65-F5344CB8AC3E}">
        <p14:creationId xmlns:p14="http://schemas.microsoft.com/office/powerpoint/2010/main" val="426240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4C7E0A8-E8E3-4D0E-E123-82960DADCAFE}"/>
              </a:ext>
            </a:extLst>
          </p:cNvPr>
          <p:cNvPicPr>
            <a:picLocks noChangeAspect="1"/>
          </p:cNvPicPr>
          <p:nvPr/>
        </p:nvPicPr>
        <p:blipFill>
          <a:blip r:embed="rId2"/>
          <a:stretch>
            <a:fillRect/>
          </a:stretch>
        </p:blipFill>
        <p:spPr>
          <a:xfrm>
            <a:off x="1524000" y="0"/>
            <a:ext cx="7223760" cy="5417820"/>
          </a:xfrm>
          <a:prstGeom prst="rect">
            <a:avLst/>
          </a:prstGeom>
        </p:spPr>
      </p:pic>
    </p:spTree>
    <p:extLst>
      <p:ext uri="{BB962C8B-B14F-4D97-AF65-F5344CB8AC3E}">
        <p14:creationId xmlns:p14="http://schemas.microsoft.com/office/powerpoint/2010/main" val="330775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B266DB6-AD30-7EC7-FB5F-8E05252B4309}"/>
              </a:ext>
            </a:extLst>
          </p:cNvPr>
          <p:cNvSpPr>
            <a:spLocks noGrp="1"/>
          </p:cNvSpPr>
          <p:nvPr>
            <p:ph type="title"/>
          </p:nvPr>
        </p:nvSpPr>
        <p:spPr/>
        <p:txBody>
          <a:bodyPr/>
          <a:lstStyle/>
          <a:p>
            <a:r>
              <a:rPr lang="it-IT" dirty="0"/>
              <a:t>Partecipanti</a:t>
            </a:r>
          </a:p>
        </p:txBody>
      </p:sp>
      <p:sp>
        <p:nvSpPr>
          <p:cNvPr id="4" name="Segnaposto contenuto 3">
            <a:extLst>
              <a:ext uri="{FF2B5EF4-FFF2-40B4-BE49-F238E27FC236}">
                <a16:creationId xmlns:a16="http://schemas.microsoft.com/office/drawing/2014/main" id="{C7FAE77E-0AC5-1AD8-377B-3098928BA345}"/>
              </a:ext>
            </a:extLst>
          </p:cNvPr>
          <p:cNvSpPr>
            <a:spLocks noGrp="1"/>
          </p:cNvSpPr>
          <p:nvPr>
            <p:ph sz="quarter" idx="13"/>
          </p:nvPr>
        </p:nvSpPr>
        <p:spPr/>
        <p:txBody>
          <a:bodyPr/>
          <a:lstStyle/>
          <a:p>
            <a:pPr algn="just"/>
            <a:r>
              <a:rPr lang="it-IT" dirty="0">
                <a:latin typeface="Times New Roman" panose="02020603050405020304" pitchFamily="18" charset="0"/>
                <a:cs typeface="Times New Roman" panose="02020603050405020304" pitchFamily="18" charset="0"/>
              </a:rPr>
              <a:t>Al progetto di job </a:t>
            </a:r>
            <a:r>
              <a:rPr lang="it-IT" dirty="0" err="1">
                <a:latin typeface="Times New Roman" panose="02020603050405020304" pitchFamily="18" charset="0"/>
                <a:cs typeface="Times New Roman" panose="02020603050405020304" pitchFamily="18" charset="0"/>
              </a:rPr>
              <a:t>shadowing</a:t>
            </a:r>
            <a:r>
              <a:rPr lang="it-IT" dirty="0">
                <a:latin typeface="Times New Roman" panose="02020603050405020304" pitchFamily="18" charset="0"/>
                <a:cs typeface="Times New Roman" panose="02020603050405020304" pitchFamily="18" charset="0"/>
              </a:rPr>
              <a:t> hanno partecipato 27 tra docenti e dirigenti scolastici delle 15 scuole che hanno aderito alla rete Area interna </a:t>
            </a:r>
            <a:r>
              <a:rPr lang="it-IT" dirty="0" err="1">
                <a:latin typeface="Times New Roman" panose="02020603050405020304" pitchFamily="18" charset="0"/>
                <a:cs typeface="Times New Roman" panose="02020603050405020304" pitchFamily="18" charset="0"/>
              </a:rPr>
              <a:t>nebrodi</a:t>
            </a:r>
            <a:r>
              <a:rPr lang="it-IT" dirty="0">
                <a:latin typeface="Times New Roman" panose="02020603050405020304" pitchFamily="18" charset="0"/>
                <a:cs typeface="Times New Roman" panose="02020603050405020304" pitchFamily="18" charset="0"/>
              </a:rPr>
              <a:t>.</a:t>
            </a:r>
          </a:p>
          <a:p>
            <a:pPr algn="just"/>
            <a:r>
              <a:rPr lang="it-IT" dirty="0">
                <a:latin typeface="Times New Roman" panose="02020603050405020304" pitchFamily="18" charset="0"/>
                <a:cs typeface="Times New Roman" panose="02020603050405020304" pitchFamily="18" charset="0"/>
              </a:rPr>
              <a:t>Fondamentale è stata la presenza della professoressa pina </a:t>
            </a:r>
            <a:r>
              <a:rPr lang="it-IT" dirty="0" err="1">
                <a:latin typeface="Times New Roman" panose="02020603050405020304" pitchFamily="18" charset="0"/>
                <a:cs typeface="Times New Roman" panose="02020603050405020304" pitchFamily="18" charset="0"/>
              </a:rPr>
              <a:t>franchina</a:t>
            </a:r>
            <a:r>
              <a:rPr lang="it-IT" dirty="0">
                <a:latin typeface="Times New Roman" panose="02020603050405020304" pitchFamily="18" charset="0"/>
                <a:cs typeface="Times New Roman" panose="02020603050405020304" pitchFamily="18" charset="0"/>
              </a:rPr>
              <a:t>, docente di tedesco  al liceo </a:t>
            </a:r>
            <a:r>
              <a:rPr lang="it-IT" dirty="0" err="1">
                <a:latin typeface="Times New Roman" panose="02020603050405020304" pitchFamily="18" charset="0"/>
                <a:cs typeface="Times New Roman" panose="02020603050405020304" pitchFamily="18" charset="0"/>
              </a:rPr>
              <a:t>lucio</a:t>
            </a:r>
            <a:r>
              <a:rPr lang="it-IT" dirty="0">
                <a:latin typeface="Times New Roman" panose="02020603050405020304" pitchFamily="18" charset="0"/>
                <a:cs typeface="Times New Roman" panose="02020603050405020304" pitchFamily="18" charset="0"/>
              </a:rPr>
              <a:t> piccolo, e la presenza di alcune docenti di lingua inglese  che ci sono state di prezioso aiuto per affrontare i piccoli e grandi inconvenienti linguistici.</a:t>
            </a:r>
          </a:p>
        </p:txBody>
      </p:sp>
    </p:spTree>
    <p:extLst>
      <p:ext uri="{BB962C8B-B14F-4D97-AF65-F5344CB8AC3E}">
        <p14:creationId xmlns:p14="http://schemas.microsoft.com/office/powerpoint/2010/main" val="170063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CB04AB-CA2B-435C-6A85-B51CB0C4058F}"/>
              </a:ext>
            </a:extLst>
          </p:cNvPr>
          <p:cNvSpPr>
            <a:spLocks noGrp="1"/>
          </p:cNvSpPr>
          <p:nvPr>
            <p:ph type="title"/>
          </p:nvPr>
        </p:nvSpPr>
        <p:spPr/>
        <p:txBody>
          <a:bodyPr>
            <a:normAutofit fontScale="90000"/>
          </a:bodyPr>
          <a:lstStyle/>
          <a:p>
            <a:r>
              <a:rPr lang="it-IT" dirty="0"/>
              <a:t>La scuola che ci ha ospitato si chiama </a:t>
            </a:r>
            <a:r>
              <a:rPr lang="it-IT" dirty="0" err="1"/>
              <a:t>krupp-gymnasium</a:t>
            </a:r>
            <a:endParaRPr lang="it-IT" dirty="0"/>
          </a:p>
        </p:txBody>
      </p:sp>
      <p:pic>
        <p:nvPicPr>
          <p:cNvPr id="5" name="Segnaposto contenuto 4">
            <a:extLst>
              <a:ext uri="{FF2B5EF4-FFF2-40B4-BE49-F238E27FC236}">
                <a16:creationId xmlns:a16="http://schemas.microsoft.com/office/drawing/2014/main" id="{1BD00C96-BAA2-4461-B37E-3DB660714133}"/>
              </a:ext>
            </a:extLst>
          </p:cNvPr>
          <p:cNvPicPr>
            <a:picLocks noGrp="1" noChangeAspect="1"/>
          </p:cNvPicPr>
          <p:nvPr>
            <p:ph sz="quarter" idx="13"/>
          </p:nvPr>
        </p:nvPicPr>
        <p:blipFill>
          <a:blip r:embed="rId2"/>
          <a:stretch>
            <a:fillRect/>
          </a:stretch>
        </p:blipFill>
        <p:spPr>
          <a:xfrm>
            <a:off x="2597006" y="1987550"/>
            <a:ext cx="5871498" cy="3311525"/>
          </a:xfrm>
        </p:spPr>
      </p:pic>
    </p:spTree>
    <p:extLst>
      <p:ext uri="{BB962C8B-B14F-4D97-AF65-F5344CB8AC3E}">
        <p14:creationId xmlns:p14="http://schemas.microsoft.com/office/powerpoint/2010/main" val="196077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2"/>
                                        </p:tgtEl>
                                        <p:attrNameLst>
                                          <p:attrName>style.color</p:attrName>
                                        </p:attrNameLst>
                                      </p:cBhvr>
                                      <p:by>
                                        <p:hsl h="0" s="-12549" l="-25098"/>
                                      </p:by>
                                    </p:animClr>
                                    <p:animClr clrSpc="hsl" dir="cw">
                                      <p:cBhvr>
                                        <p:cTn id="7" dur="500" fill="hold"/>
                                        <p:tgtEl>
                                          <p:spTgt spid="2"/>
                                        </p:tgtEl>
                                        <p:attrNameLst>
                                          <p:attrName>fillcolor</p:attrName>
                                        </p:attrNameLst>
                                      </p:cBhvr>
                                      <p:by>
                                        <p:hsl h="0" s="-12549" l="-25098"/>
                                      </p:by>
                                    </p:animClr>
                                    <p:animClr clrSpc="hsl" dir="cw">
                                      <p:cBhvr>
                                        <p:cTn id="8" dur="500" fill="hold"/>
                                        <p:tgtEl>
                                          <p:spTgt spid="2"/>
                                        </p:tgtEl>
                                        <p:attrNameLst>
                                          <p:attrName>stroke.color</p:attrName>
                                        </p:attrNameLst>
                                      </p:cBhvr>
                                      <p:by>
                                        <p:hsl h="0" s="-12549" l="-25098"/>
                                      </p:by>
                                    </p:animClr>
                                    <p:set>
                                      <p:cBhvr>
                                        <p:cTn id="9" dur="5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E750A1-E226-749A-7365-F7373FCD1BAA}"/>
              </a:ext>
            </a:extLst>
          </p:cNvPr>
          <p:cNvSpPr>
            <a:spLocks noGrp="1"/>
          </p:cNvSpPr>
          <p:nvPr>
            <p:ph type="title"/>
          </p:nvPr>
        </p:nvSpPr>
        <p:spPr/>
        <p:txBody>
          <a:bodyPr/>
          <a:lstStyle/>
          <a:p>
            <a:r>
              <a:rPr lang="it-IT" dirty="0"/>
              <a:t>Descrizione della scuola</a:t>
            </a:r>
          </a:p>
        </p:txBody>
      </p:sp>
      <p:sp>
        <p:nvSpPr>
          <p:cNvPr id="3" name="Segnaposto contenuto 2">
            <a:extLst>
              <a:ext uri="{FF2B5EF4-FFF2-40B4-BE49-F238E27FC236}">
                <a16:creationId xmlns:a16="http://schemas.microsoft.com/office/drawing/2014/main" id="{FEA19DD8-DCA0-1084-B31A-CC8A12AD23D6}"/>
              </a:ext>
            </a:extLst>
          </p:cNvPr>
          <p:cNvSpPr>
            <a:spLocks noGrp="1"/>
          </p:cNvSpPr>
          <p:nvPr>
            <p:ph sz="quarter" idx="13"/>
          </p:nvPr>
        </p:nvSpPr>
        <p:spPr/>
        <p:txBody>
          <a:bodyPr/>
          <a:lstStyle/>
          <a:p>
            <a:r>
              <a:rPr lang="it-IT" dirty="0">
                <a:latin typeface="Times New Roman" panose="02020603050405020304" pitchFamily="18" charset="0"/>
                <a:cs typeface="Times New Roman" panose="02020603050405020304" pitchFamily="18" charset="0"/>
              </a:rPr>
              <a:t>La scuola sorge poco fuori </a:t>
            </a:r>
            <a:r>
              <a:rPr lang="it-IT" dirty="0" err="1">
                <a:latin typeface="Times New Roman" panose="02020603050405020304" pitchFamily="18" charset="0"/>
                <a:cs typeface="Times New Roman" panose="02020603050405020304" pitchFamily="18" charset="0"/>
              </a:rPr>
              <a:t>duisburg</a:t>
            </a:r>
            <a:r>
              <a:rPr lang="it-IT" dirty="0">
                <a:latin typeface="Times New Roman" panose="02020603050405020304" pitchFamily="18" charset="0"/>
                <a:cs typeface="Times New Roman" panose="02020603050405020304" pitchFamily="18" charset="0"/>
              </a:rPr>
              <a:t>, in una zona residenziale molto tranquilla e a misura d’uomo. La struttura, pur non essendo recentissima, è apparsa ampia, ben curata, con spazi adatti a ospitare alunni adolescenti. Gli spazi verdi sono ben curati, così come moderne e funzionali sono l’aula magna e la palestra</a:t>
            </a:r>
            <a:r>
              <a:rPr lang="it-IT" dirty="0"/>
              <a:t>.</a:t>
            </a:r>
          </a:p>
        </p:txBody>
      </p:sp>
    </p:spTree>
    <p:extLst>
      <p:ext uri="{BB962C8B-B14F-4D97-AF65-F5344CB8AC3E}">
        <p14:creationId xmlns:p14="http://schemas.microsoft.com/office/powerpoint/2010/main" val="272634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DFEEF3-3198-4F9F-078B-88E69E420C6C}"/>
              </a:ext>
            </a:extLst>
          </p:cNvPr>
          <p:cNvSpPr>
            <a:spLocks noGrp="1"/>
          </p:cNvSpPr>
          <p:nvPr>
            <p:ph type="title"/>
          </p:nvPr>
        </p:nvSpPr>
        <p:spPr/>
        <p:txBody>
          <a:bodyPr>
            <a:noAutofit/>
          </a:bodyPr>
          <a:lstStyle/>
          <a:p>
            <a:r>
              <a:rPr lang="it-IT" sz="4000" dirty="0"/>
              <a:t>Ambienti colorati, con mosaici e numerosi riferimenti alla dimensione europea…</a:t>
            </a:r>
          </a:p>
        </p:txBody>
      </p:sp>
      <p:pic>
        <p:nvPicPr>
          <p:cNvPr id="5" name="Segnaposto contenuto 4">
            <a:extLst>
              <a:ext uri="{FF2B5EF4-FFF2-40B4-BE49-F238E27FC236}">
                <a16:creationId xmlns:a16="http://schemas.microsoft.com/office/drawing/2014/main" id="{E3FC8DC5-6BEF-79A2-005D-93356DB0C93E}"/>
              </a:ext>
            </a:extLst>
          </p:cNvPr>
          <p:cNvPicPr>
            <a:picLocks noGrp="1" noChangeAspect="1"/>
          </p:cNvPicPr>
          <p:nvPr>
            <p:ph sz="quarter" idx="13"/>
          </p:nvPr>
        </p:nvPicPr>
        <p:blipFill>
          <a:blip r:embed="rId2"/>
          <a:stretch>
            <a:fillRect/>
          </a:stretch>
        </p:blipFill>
        <p:spPr>
          <a:xfrm>
            <a:off x="4431265" y="1987550"/>
            <a:ext cx="1867700" cy="3311525"/>
          </a:xfrm>
        </p:spPr>
      </p:pic>
    </p:spTree>
    <p:extLst>
      <p:ext uri="{BB962C8B-B14F-4D97-AF65-F5344CB8AC3E}">
        <p14:creationId xmlns:p14="http://schemas.microsoft.com/office/powerpoint/2010/main" val="373692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vento">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TM04033927[[fn=Evento]]</Template>
  <TotalTime>3764</TotalTime>
  <Words>1760</Words>
  <Application>Microsoft Office PowerPoint</Application>
  <PresentationFormat>Widescreen</PresentationFormat>
  <Paragraphs>59</Paragraphs>
  <Slides>36</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36</vt:i4>
      </vt:variant>
    </vt:vector>
  </HeadingPairs>
  <TitlesOfParts>
    <vt:vector size="40" baseType="lpstr">
      <vt:lpstr>Arial</vt:lpstr>
      <vt:lpstr>Impact</vt:lpstr>
      <vt:lpstr>Times New Roman</vt:lpstr>
      <vt:lpstr>Evento</vt:lpstr>
      <vt:lpstr>Duisburg 15-22 ottobre 2023</vt:lpstr>
      <vt:lpstr>AREA INTERNA NEBRODI-cos’è</vt:lpstr>
      <vt:lpstr>Presentazione standard di PowerPoint</vt:lpstr>
      <vt:lpstr>DUISBURG   </vt:lpstr>
      <vt:lpstr>Presentazione standard di PowerPoint</vt:lpstr>
      <vt:lpstr>Partecipanti</vt:lpstr>
      <vt:lpstr>La scuola che ci ha ospitato si chiama krupp-gymnasium</vt:lpstr>
      <vt:lpstr>Descrizione della scuola</vt:lpstr>
      <vt:lpstr>Ambienti colorati, con mosaici e numerosi riferimenti alla dimensione europea…</vt:lpstr>
      <vt:lpstr>Presentazione standard di PowerPoint</vt:lpstr>
      <vt:lpstr>…e un’evidente, quanto comprensibile, simpatia per l’italia</vt:lpstr>
      <vt:lpstr>Grande è l’attenzione per il verde </vt:lpstr>
      <vt:lpstr>Presentazione standard di PowerPoint</vt:lpstr>
      <vt:lpstr>Accoglienza all’italiana</vt:lpstr>
      <vt:lpstr>Incontro tra presidi: la preside tedesca, benedikte, e la preside italiana, teresa, dirigente della scuola capofila, il liceo sciascia-fermi</vt:lpstr>
      <vt:lpstr>Presentazione standard di PowerPoint</vt:lpstr>
      <vt:lpstr>IL sistema scolastico tedesco</vt:lpstr>
      <vt:lpstr>Presentazione standard di PowerPoint</vt:lpstr>
      <vt:lpstr>La scuola elementare (Grundschule):</vt:lpstr>
      <vt:lpstr>Le scuole secondarie (Hauptschule, Realschule, Gymnasium)</vt:lpstr>
      <vt:lpstr>Il Gymnasium rappresenta la forma di istruzione più elevata, fornisce competenze non solo in ambito letterario come in passato, ma sempre più economiche per esigenze pratico-lavorative. Nelle classi superiori del Gymnasium (due o tre, a seconda della regione) si abbandona la tradizionale organizzazione del percorso scolastico in classi a favore di un sistema di corsi, che permette allo studente di scegliere, entro certi limiti, alcune materie e altri no. Al termine del Gymnasium si deve sostenere l'Abitur (il nostro esame di maturità) per conseguire l'Allgemeine Hochschulreife, il permesso di accedere all'università.</vt:lpstr>
      <vt:lpstr>Presentazione standard di PowerPoint</vt:lpstr>
      <vt:lpstr>L’inclusione in germania</vt:lpstr>
      <vt:lpstr>Presentazione standard di PowerPoint</vt:lpstr>
      <vt:lpstr>Presentazione standard di PowerPoint</vt:lpstr>
      <vt:lpstr>Formazione universitaria</vt:lpstr>
      <vt:lpstr>Presentazione standard di PowerPoint</vt:lpstr>
      <vt:lpstr>Presentazione standard di PowerPoint</vt:lpstr>
      <vt:lpstr>Non solo schule, ma anche Kunst und Kultur</vt:lpstr>
      <vt:lpstr>Con il sindaco di duisburg e ad aquisgrana</vt:lpstr>
      <vt:lpstr>Presentazione standard di PowerPoint</vt:lpstr>
      <vt:lpstr>A Münster e davanti al meraviglioso duomo di colonia</vt:lpstr>
      <vt:lpstr>altre immagini del duomo di colonia</vt:lpstr>
      <vt:lpstr>Da bravi italiani non tradiremo mai espresso, spaghetti e pizza…ma Birra, dolci e würstel hanno accompagnato con piacere i nostri 7 giorni tedeschi!</vt:lpstr>
      <vt:lpstr>Tirando le somme…</vt:lpstr>
      <vt:lpstr>danke schön-Grazie mille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Duisburg 15-22 ottobre 2023</dc:title>
  <dc:creator>ADELE BEVACQUA</dc:creator>
  <cp:lastModifiedBy>ADELE BEVACQUA</cp:lastModifiedBy>
  <cp:revision>26</cp:revision>
  <dcterms:created xsi:type="dcterms:W3CDTF">2023-10-24T05:08:45Z</dcterms:created>
  <dcterms:modified xsi:type="dcterms:W3CDTF">2023-10-27T05:02:49Z</dcterms:modified>
</cp:coreProperties>
</file>